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9" r:id="rId2"/>
  </p:sldMasterIdLst>
  <p:notesMasterIdLst>
    <p:notesMasterId r:id="rId67"/>
  </p:notesMasterIdLst>
  <p:sldIdLst>
    <p:sldId id="2930" r:id="rId3"/>
    <p:sldId id="2932" r:id="rId4"/>
    <p:sldId id="2952" r:id="rId5"/>
    <p:sldId id="2937" r:id="rId6"/>
    <p:sldId id="2939" r:id="rId7"/>
    <p:sldId id="3012" r:id="rId8"/>
    <p:sldId id="3013" r:id="rId9"/>
    <p:sldId id="3014" r:id="rId10"/>
    <p:sldId id="3015" r:id="rId11"/>
    <p:sldId id="2942" r:id="rId12"/>
    <p:sldId id="2945" r:id="rId13"/>
    <p:sldId id="3016" r:id="rId14"/>
    <p:sldId id="3017" r:id="rId15"/>
    <p:sldId id="2953" r:id="rId16"/>
    <p:sldId id="2954" r:id="rId17"/>
    <p:sldId id="2956" r:id="rId18"/>
    <p:sldId id="2957" r:id="rId19"/>
    <p:sldId id="2958" r:id="rId20"/>
    <p:sldId id="2959" r:id="rId21"/>
    <p:sldId id="2960" r:id="rId22"/>
    <p:sldId id="2961" r:id="rId23"/>
    <p:sldId id="2963" r:id="rId24"/>
    <p:sldId id="2964" r:id="rId25"/>
    <p:sldId id="2965" r:id="rId26"/>
    <p:sldId id="2966" r:id="rId27"/>
    <p:sldId id="2969" r:id="rId28"/>
    <p:sldId id="2971" r:id="rId29"/>
    <p:sldId id="2972" r:id="rId30"/>
    <p:sldId id="2973" r:id="rId31"/>
    <p:sldId id="2974" r:id="rId32"/>
    <p:sldId id="2975" r:id="rId33"/>
    <p:sldId id="2976" r:id="rId34"/>
    <p:sldId id="2977" r:id="rId35"/>
    <p:sldId id="2979" r:id="rId36"/>
    <p:sldId id="2980" r:id="rId37"/>
    <p:sldId id="2981" r:id="rId38"/>
    <p:sldId id="3018" r:id="rId39"/>
    <p:sldId id="2983" r:id="rId40"/>
    <p:sldId id="2978" r:id="rId41"/>
    <p:sldId id="2984" r:id="rId42"/>
    <p:sldId id="2985" r:id="rId43"/>
    <p:sldId id="2986" r:id="rId44"/>
    <p:sldId id="2987" r:id="rId45"/>
    <p:sldId id="2988" r:id="rId46"/>
    <p:sldId id="2989" r:id="rId47"/>
    <p:sldId id="2990" r:id="rId48"/>
    <p:sldId id="2992" r:id="rId49"/>
    <p:sldId id="2993" r:id="rId50"/>
    <p:sldId id="2995" r:id="rId51"/>
    <p:sldId id="2996" r:id="rId52"/>
    <p:sldId id="2997" r:id="rId53"/>
    <p:sldId id="2998" r:id="rId54"/>
    <p:sldId id="2999" r:id="rId55"/>
    <p:sldId id="3000" r:id="rId56"/>
    <p:sldId id="3001" r:id="rId57"/>
    <p:sldId id="3003" r:id="rId58"/>
    <p:sldId id="3011" r:id="rId59"/>
    <p:sldId id="281" r:id="rId60"/>
    <p:sldId id="2936" r:id="rId61"/>
    <p:sldId id="2935" r:id="rId62"/>
    <p:sldId id="282" r:id="rId63"/>
    <p:sldId id="283" r:id="rId64"/>
    <p:sldId id="284" r:id="rId65"/>
    <p:sldId id="293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81"/>
    <p:restoredTop sz="80697"/>
  </p:normalViewPr>
  <p:slideViewPr>
    <p:cSldViewPr snapToGrid="0" snapToObjects="1">
      <p:cViewPr varScale="1">
        <p:scale>
          <a:sx n="119" d="100"/>
          <a:sy n="119" d="100"/>
        </p:scale>
        <p:origin x="5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A87D3-123E-6848-87C3-1F3547C7F623}" type="datetimeFigureOut">
              <a:rPr lang="en-US" smtClean="0"/>
              <a:t>5/5/22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B277A9-2765-C24D-9FCA-1FFF247C1653}" type="slidenum">
              <a:rPr lang="en-US" smtClean="0"/>
              <a:t>‹#›</a:t>
            </a:fld>
            <a:endParaRPr lang="en-US"/>
          </a:p>
        </p:txBody>
      </p:sp>
    </p:spTree>
    <p:extLst>
      <p:ext uri="{BB962C8B-B14F-4D97-AF65-F5344CB8AC3E}">
        <p14:creationId xmlns:p14="http://schemas.microsoft.com/office/powerpoint/2010/main" val="672845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E50D0D-68AD-AC4B-83CE-98FEA46038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3041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23</a:t>
            </a:fld>
            <a:endParaRPr lang="en-US"/>
          </a:p>
        </p:txBody>
      </p:sp>
    </p:spTree>
    <p:extLst>
      <p:ext uri="{BB962C8B-B14F-4D97-AF65-F5344CB8AC3E}">
        <p14:creationId xmlns:p14="http://schemas.microsoft.com/office/powerpoint/2010/main" val="2974696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24</a:t>
            </a:fld>
            <a:endParaRPr lang="en-US"/>
          </a:p>
        </p:txBody>
      </p:sp>
    </p:spTree>
    <p:extLst>
      <p:ext uri="{BB962C8B-B14F-4D97-AF65-F5344CB8AC3E}">
        <p14:creationId xmlns:p14="http://schemas.microsoft.com/office/powerpoint/2010/main" val="2804560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25</a:t>
            </a:fld>
            <a:endParaRPr lang="en-US"/>
          </a:p>
        </p:txBody>
      </p:sp>
    </p:spTree>
    <p:extLst>
      <p:ext uri="{BB962C8B-B14F-4D97-AF65-F5344CB8AC3E}">
        <p14:creationId xmlns:p14="http://schemas.microsoft.com/office/powerpoint/2010/main" val="242717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26</a:t>
            </a:fld>
            <a:endParaRPr lang="en-US"/>
          </a:p>
        </p:txBody>
      </p:sp>
    </p:spTree>
    <p:extLst>
      <p:ext uri="{BB962C8B-B14F-4D97-AF65-F5344CB8AC3E}">
        <p14:creationId xmlns:p14="http://schemas.microsoft.com/office/powerpoint/2010/main" val="2362667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29</a:t>
            </a:fld>
            <a:endParaRPr lang="en-US"/>
          </a:p>
        </p:txBody>
      </p:sp>
    </p:spTree>
    <p:extLst>
      <p:ext uri="{BB962C8B-B14F-4D97-AF65-F5344CB8AC3E}">
        <p14:creationId xmlns:p14="http://schemas.microsoft.com/office/powerpoint/2010/main" val="878568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31</a:t>
            </a:fld>
            <a:endParaRPr lang="en-US"/>
          </a:p>
        </p:txBody>
      </p:sp>
    </p:spTree>
    <p:extLst>
      <p:ext uri="{BB962C8B-B14F-4D97-AF65-F5344CB8AC3E}">
        <p14:creationId xmlns:p14="http://schemas.microsoft.com/office/powerpoint/2010/main" val="577068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33</a:t>
            </a:fld>
            <a:endParaRPr lang="en-US"/>
          </a:p>
        </p:txBody>
      </p:sp>
    </p:spTree>
    <p:extLst>
      <p:ext uri="{BB962C8B-B14F-4D97-AF65-F5344CB8AC3E}">
        <p14:creationId xmlns:p14="http://schemas.microsoft.com/office/powerpoint/2010/main" val="2483696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36</a:t>
            </a:fld>
            <a:endParaRPr lang="en-US"/>
          </a:p>
        </p:txBody>
      </p:sp>
    </p:spTree>
    <p:extLst>
      <p:ext uri="{BB962C8B-B14F-4D97-AF65-F5344CB8AC3E}">
        <p14:creationId xmlns:p14="http://schemas.microsoft.com/office/powerpoint/2010/main" val="951516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38</a:t>
            </a:fld>
            <a:endParaRPr lang="en-US"/>
          </a:p>
        </p:txBody>
      </p:sp>
    </p:spTree>
    <p:extLst>
      <p:ext uri="{BB962C8B-B14F-4D97-AF65-F5344CB8AC3E}">
        <p14:creationId xmlns:p14="http://schemas.microsoft.com/office/powerpoint/2010/main" val="827716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39</a:t>
            </a:fld>
            <a:endParaRPr lang="en-US"/>
          </a:p>
        </p:txBody>
      </p:sp>
    </p:spTree>
    <p:extLst>
      <p:ext uri="{BB962C8B-B14F-4D97-AF65-F5344CB8AC3E}">
        <p14:creationId xmlns:p14="http://schemas.microsoft.com/office/powerpoint/2010/main" val="594246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4</a:t>
            </a:fld>
            <a:endParaRPr lang="en-US"/>
          </a:p>
        </p:txBody>
      </p:sp>
    </p:spTree>
    <p:extLst>
      <p:ext uri="{BB962C8B-B14F-4D97-AF65-F5344CB8AC3E}">
        <p14:creationId xmlns:p14="http://schemas.microsoft.com/office/powerpoint/2010/main" val="269351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purchases.</a:t>
            </a:r>
          </a:p>
        </p:txBody>
      </p:sp>
      <p:sp>
        <p:nvSpPr>
          <p:cNvPr id="4" name="Slide Number Placeholder 3"/>
          <p:cNvSpPr>
            <a:spLocks noGrp="1"/>
          </p:cNvSpPr>
          <p:nvPr>
            <p:ph type="sldNum" sz="quarter" idx="5"/>
          </p:nvPr>
        </p:nvSpPr>
        <p:spPr/>
        <p:txBody>
          <a:bodyPr/>
          <a:lstStyle/>
          <a:p>
            <a:fld id="{57B277A9-2765-C24D-9FCA-1FFF247C1653}" type="slidenum">
              <a:rPr lang="en-US" smtClean="0"/>
              <a:t>43</a:t>
            </a:fld>
            <a:endParaRPr lang="en-US"/>
          </a:p>
        </p:txBody>
      </p:sp>
    </p:spTree>
    <p:extLst>
      <p:ext uri="{BB962C8B-B14F-4D97-AF65-F5344CB8AC3E}">
        <p14:creationId xmlns:p14="http://schemas.microsoft.com/office/powerpoint/2010/main" val="3398991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45</a:t>
            </a:fld>
            <a:endParaRPr lang="en-US"/>
          </a:p>
        </p:txBody>
      </p:sp>
    </p:spTree>
    <p:extLst>
      <p:ext uri="{BB962C8B-B14F-4D97-AF65-F5344CB8AC3E}">
        <p14:creationId xmlns:p14="http://schemas.microsoft.com/office/powerpoint/2010/main" val="2999925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53</a:t>
            </a:fld>
            <a:endParaRPr lang="en-US"/>
          </a:p>
        </p:txBody>
      </p:sp>
    </p:spTree>
    <p:extLst>
      <p:ext uri="{BB962C8B-B14F-4D97-AF65-F5344CB8AC3E}">
        <p14:creationId xmlns:p14="http://schemas.microsoft.com/office/powerpoint/2010/main" val="3900884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55</a:t>
            </a:fld>
            <a:endParaRPr lang="en-US"/>
          </a:p>
        </p:txBody>
      </p:sp>
    </p:spTree>
    <p:extLst>
      <p:ext uri="{BB962C8B-B14F-4D97-AF65-F5344CB8AC3E}">
        <p14:creationId xmlns:p14="http://schemas.microsoft.com/office/powerpoint/2010/main" val="1719476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67E51E-0202-174D-92F5-CCCCC2EB53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136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62</a:t>
            </a:fld>
            <a:endParaRPr lang="en-US"/>
          </a:p>
        </p:txBody>
      </p:sp>
    </p:spTree>
    <p:extLst>
      <p:ext uri="{BB962C8B-B14F-4D97-AF65-F5344CB8AC3E}">
        <p14:creationId xmlns:p14="http://schemas.microsoft.com/office/powerpoint/2010/main" val="2295120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63</a:t>
            </a:fld>
            <a:endParaRPr lang="en-US"/>
          </a:p>
        </p:txBody>
      </p:sp>
    </p:spTree>
    <p:extLst>
      <p:ext uri="{BB962C8B-B14F-4D97-AF65-F5344CB8AC3E}">
        <p14:creationId xmlns:p14="http://schemas.microsoft.com/office/powerpoint/2010/main" val="2672214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12</a:t>
            </a:fld>
            <a:endParaRPr lang="en-US"/>
          </a:p>
        </p:txBody>
      </p:sp>
    </p:spTree>
    <p:extLst>
      <p:ext uri="{BB962C8B-B14F-4D97-AF65-F5344CB8AC3E}">
        <p14:creationId xmlns:p14="http://schemas.microsoft.com/office/powerpoint/2010/main" val="23009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13</a:t>
            </a:fld>
            <a:endParaRPr lang="en-US"/>
          </a:p>
        </p:txBody>
      </p:sp>
    </p:spTree>
    <p:extLst>
      <p:ext uri="{BB962C8B-B14F-4D97-AF65-F5344CB8AC3E}">
        <p14:creationId xmlns:p14="http://schemas.microsoft.com/office/powerpoint/2010/main" val="695239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14</a:t>
            </a:fld>
            <a:endParaRPr lang="en-US"/>
          </a:p>
        </p:txBody>
      </p:sp>
    </p:spTree>
    <p:extLst>
      <p:ext uri="{BB962C8B-B14F-4D97-AF65-F5344CB8AC3E}">
        <p14:creationId xmlns:p14="http://schemas.microsoft.com/office/powerpoint/2010/main" val="780764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19</a:t>
            </a:fld>
            <a:endParaRPr lang="en-US"/>
          </a:p>
        </p:txBody>
      </p:sp>
    </p:spTree>
    <p:extLst>
      <p:ext uri="{BB962C8B-B14F-4D97-AF65-F5344CB8AC3E}">
        <p14:creationId xmlns:p14="http://schemas.microsoft.com/office/powerpoint/2010/main" val="2943182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20</a:t>
            </a:fld>
            <a:endParaRPr lang="en-US"/>
          </a:p>
        </p:txBody>
      </p:sp>
    </p:spTree>
    <p:extLst>
      <p:ext uri="{BB962C8B-B14F-4D97-AF65-F5344CB8AC3E}">
        <p14:creationId xmlns:p14="http://schemas.microsoft.com/office/powerpoint/2010/main" val="747026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21</a:t>
            </a:fld>
            <a:endParaRPr lang="en-US"/>
          </a:p>
        </p:txBody>
      </p:sp>
    </p:spTree>
    <p:extLst>
      <p:ext uri="{BB962C8B-B14F-4D97-AF65-F5344CB8AC3E}">
        <p14:creationId xmlns:p14="http://schemas.microsoft.com/office/powerpoint/2010/main" val="292885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277A9-2765-C24D-9FCA-1FFF247C1653}" type="slidenum">
              <a:rPr lang="en-US" smtClean="0"/>
              <a:t>22</a:t>
            </a:fld>
            <a:endParaRPr lang="en-US"/>
          </a:p>
        </p:txBody>
      </p:sp>
    </p:spTree>
    <p:extLst>
      <p:ext uri="{BB962C8B-B14F-4D97-AF65-F5344CB8AC3E}">
        <p14:creationId xmlns:p14="http://schemas.microsoft.com/office/powerpoint/2010/main" val="3695161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noProof="0"/>
              <a:t>Click to edit Master title style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8" name="Picture 7" descr="ibm_gry.png"/>
          <p:cNvPicPr>
            <a:picLocks noChangeAspect="1"/>
          </p:cNvPicPr>
          <p:nvPr userDrawn="1"/>
        </p:nvPicPr>
        <p:blipFill>
          <a:blip r:embed="rId3" cstate="print">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10" name="Picture 9">
            <a:extLst>
              <a:ext uri="{FF2B5EF4-FFF2-40B4-BE49-F238E27FC236}">
                <a16:creationId xmlns:a16="http://schemas.microsoft.com/office/drawing/2014/main" id="{EC1A6312-32F0-844D-93DA-546AB9CA1D02}"/>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3032"/>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646658" y="538231"/>
            <a:ext cx="6535919" cy="6310344"/>
          </a:xfrm>
          <a:prstGeom prst="rect">
            <a:avLst/>
          </a:prstGeom>
        </p:spPr>
      </p:pic>
    </p:spTree>
    <p:extLst>
      <p:ext uri="{BB962C8B-B14F-4D97-AF65-F5344CB8AC3E}">
        <p14:creationId xmlns:p14="http://schemas.microsoft.com/office/powerpoint/2010/main" val="4117052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624444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4133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039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79888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751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9494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3058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662357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528100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3878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5119954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82610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D1B0-8894-9548-98E4-FC68DEA67FCE}"/>
              </a:ext>
            </a:extLst>
          </p:cNvPr>
          <p:cNvSpPr>
            <a:spLocks noGrp="1"/>
          </p:cNvSpPr>
          <p:nvPr>
            <p:ph type="title"/>
          </p:nvPr>
        </p:nvSpPr>
        <p:spPr>
          <a:xfrm>
            <a:off x="304800" y="268224"/>
            <a:ext cx="11582400" cy="667512"/>
          </a:xfrm>
        </p:spPr>
        <p:txBody>
          <a:bodyPr/>
          <a:lstStyle/>
          <a:p>
            <a:r>
              <a:rPr lang="en-US" noProof="0"/>
              <a:t>Click to edit Master title style</a:t>
            </a:r>
          </a:p>
        </p:txBody>
      </p:sp>
      <p:sp>
        <p:nvSpPr>
          <p:cNvPr id="3" name="Slide Number Placeholder 2">
            <a:extLst>
              <a:ext uri="{FF2B5EF4-FFF2-40B4-BE49-F238E27FC236}">
                <a16:creationId xmlns:a16="http://schemas.microsoft.com/office/drawing/2014/main" id="{24EE34D9-8056-3443-8B00-28AFAAEE96E2}"/>
              </a:ext>
            </a:extLst>
          </p:cNvPr>
          <p:cNvSpPr>
            <a:spLocks noGrp="1"/>
          </p:cNvSpPr>
          <p:nvPr>
            <p:ph type="sldNum" sz="quarter" idx="10"/>
          </p:nvPr>
        </p:nvSpPr>
        <p:spPr/>
        <p:txBody>
          <a:bodyPr/>
          <a:lstStyle/>
          <a:p>
            <a:fld id="{D0BE6F14-FF48-0F4F-A8AA-2E3F25371E4A}" type="slidenum">
              <a:rPr lang="en-US" noProof="0" smtClean="0"/>
              <a:pPr/>
              <a:t>‹#›</a:t>
            </a:fld>
            <a:endParaRPr lang="en-US" noProof="0"/>
          </a:p>
        </p:txBody>
      </p:sp>
      <p:sp>
        <p:nvSpPr>
          <p:cNvPr id="6" name="Text Placeholder 5">
            <a:extLst>
              <a:ext uri="{FF2B5EF4-FFF2-40B4-BE49-F238E27FC236}">
                <a16:creationId xmlns:a16="http://schemas.microsoft.com/office/drawing/2014/main" id="{17387ECD-703F-BF4B-8454-1F6484D8384F}"/>
              </a:ext>
            </a:extLst>
          </p:cNvPr>
          <p:cNvSpPr>
            <a:spLocks noGrp="1"/>
          </p:cNvSpPr>
          <p:nvPr>
            <p:ph type="body" sz="quarter" idx="12"/>
          </p:nvPr>
        </p:nvSpPr>
        <p:spPr>
          <a:xfrm>
            <a:off x="304800" y="1208088"/>
            <a:ext cx="11582400" cy="485457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220211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2045871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184337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Watson AI / Watson &amp; Cloud Platform Expert Services / December 2018 / © 2018 IBM Corporation</a:t>
            </a:r>
            <a:endParaRPr lang="en-US"/>
          </a:p>
        </p:txBody>
      </p:sp>
      <p:sp>
        <p:nvSpPr>
          <p:cNvPr id="12" name="Text Placeholder 11"/>
          <p:cNvSpPr>
            <a:spLocks noGrp="1"/>
          </p:cNvSpPr>
          <p:nvPr>
            <p:ph type="body" sz="quarter" idx="13"/>
          </p:nvPr>
        </p:nvSpPr>
        <p:spPr>
          <a:xfrm>
            <a:off x="304800" y="256033"/>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9513603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bg2"/>
                </a:solidFill>
              </a:defRPr>
            </a:lvl1pPr>
          </a:lstStyle>
          <a:p>
            <a:r>
              <a:rPr lang="de-DE"/>
              <a:t>IBM Watson AI / Watson &amp; Cloud Platform Expert Services / December 2018 / © 2018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120003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bg2"/>
                </a:solidFill>
              </a:defRPr>
            </a:lvl1pPr>
          </a:lstStyle>
          <a:p>
            <a:r>
              <a:rPr lang="de-DE"/>
              <a:t>IBM Watson AI / Watson &amp; Cloud Platform Expert Services / December 2018 / © 2018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752993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12191999" cy="914400"/>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67731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0111463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bg2"/>
                </a:solidFill>
              </a:defRPr>
            </a:lvl1pPr>
          </a:lstStyle>
          <a:p>
            <a:r>
              <a:rPr lang="de-DE"/>
              <a:t>IBM Watson AI / Watson &amp; Cloud Platform Expert Services / December 2018 / © 2018 IBM Corporation</a:t>
            </a:r>
            <a:endParaRPr lang="en-US"/>
          </a:p>
        </p:txBody>
      </p:sp>
    </p:spTree>
    <p:extLst>
      <p:ext uri="{BB962C8B-B14F-4D97-AF65-F5344CB8AC3E}">
        <p14:creationId xmlns:p14="http://schemas.microsoft.com/office/powerpoint/2010/main" val="9313000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10304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1839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D1B0-8894-9548-98E4-FC68DEA67FCE}"/>
              </a:ext>
            </a:extLst>
          </p:cNvPr>
          <p:cNvSpPr>
            <a:spLocks noGrp="1"/>
          </p:cNvSpPr>
          <p:nvPr>
            <p:ph type="title"/>
          </p:nvPr>
        </p:nvSpPr>
        <p:spPr>
          <a:xfrm>
            <a:off x="304800" y="268224"/>
            <a:ext cx="11582400" cy="667512"/>
          </a:xfrm>
        </p:spPr>
        <p:txBody>
          <a:bodyPr/>
          <a:lstStyle/>
          <a:p>
            <a:r>
              <a:rPr lang="en-US" noProof="0"/>
              <a:t>Click to edit Master title style</a:t>
            </a:r>
          </a:p>
        </p:txBody>
      </p:sp>
      <p:sp>
        <p:nvSpPr>
          <p:cNvPr id="3" name="Slide Number Placeholder 2">
            <a:extLst>
              <a:ext uri="{FF2B5EF4-FFF2-40B4-BE49-F238E27FC236}">
                <a16:creationId xmlns:a16="http://schemas.microsoft.com/office/drawing/2014/main" id="{24EE34D9-8056-3443-8B00-28AFAAEE96E2}"/>
              </a:ext>
            </a:extLst>
          </p:cNvPr>
          <p:cNvSpPr>
            <a:spLocks noGrp="1"/>
          </p:cNvSpPr>
          <p:nvPr>
            <p:ph type="sldNum" sz="quarter" idx="10"/>
          </p:nvPr>
        </p:nvSpPr>
        <p:spPr/>
        <p:txBody>
          <a:bodyPr/>
          <a:lstStyle/>
          <a:p>
            <a:fld id="{D0BE6F14-FF48-0F4F-A8AA-2E3F25371E4A}" type="slidenum">
              <a:rPr lang="en-US" noProof="0" smtClean="0"/>
              <a:pPr/>
              <a:t>‹#›</a:t>
            </a:fld>
            <a:endParaRPr lang="en-US" noProof="0"/>
          </a:p>
        </p:txBody>
      </p:sp>
    </p:spTree>
    <p:extLst>
      <p:ext uri="{BB962C8B-B14F-4D97-AF65-F5344CB8AC3E}">
        <p14:creationId xmlns:p14="http://schemas.microsoft.com/office/powerpoint/2010/main" val="6803229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72144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Watson AI / Watson &amp; Cloud Platform Expert Services / December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4972162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Watson AI / Watson &amp; Cloud Platform Expert Services / December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35484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Watson AI / Watson &amp; Cloud Platform Expert Services / December 2018 / © 2018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1964172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8998829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9317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25433507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16510809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914377"/>
            <a:fld id="{3FD999D4-B456-9943-89B7-30D56181CE18}" type="slidenum">
              <a:rPr lang="en-US" smtClean="0">
                <a:solidFill>
                  <a:srgbClr val="FFFFFF"/>
                </a:solidFill>
              </a:rPr>
              <a:pPr defTabSz="914377"/>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
        <p:nvSpPr>
          <p:cNvPr id="5" name="Title 1"/>
          <p:cNvSpPr>
            <a:spLocks noGrp="1"/>
          </p:cNvSpPr>
          <p:nvPr>
            <p:ph type="title"/>
          </p:nvPr>
        </p:nvSpPr>
        <p:spPr>
          <a:xfrm>
            <a:off x="304800" y="268224"/>
            <a:ext cx="11582400" cy="1140968"/>
          </a:xfrm>
        </p:spPr>
        <p:txBody>
          <a:bodyPr/>
          <a:lstStyle>
            <a:lvl1pPr>
              <a:defRPr sz="2800" b="1"/>
            </a:lvl1pPr>
          </a:lstStyle>
          <a:p>
            <a:r>
              <a:rPr lang="en-US"/>
              <a:t>Click to edit Master title style</a:t>
            </a:r>
            <a:endParaRPr lang="en-US" dirty="0"/>
          </a:p>
        </p:txBody>
      </p:sp>
      <p:sp>
        <p:nvSpPr>
          <p:cNvPr id="6" name="Text Placeholder 5"/>
          <p:cNvSpPr>
            <a:spLocks noGrp="1"/>
          </p:cNvSpPr>
          <p:nvPr>
            <p:ph type="body" sz="quarter" idx="12"/>
          </p:nvPr>
        </p:nvSpPr>
        <p:spPr>
          <a:xfrm>
            <a:off x="304800" y="1498600"/>
            <a:ext cx="11582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33502434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1025802"/>
            <a:ext cx="5486401" cy="4657480"/>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9880997" y="6139910"/>
            <a:ext cx="2098804" cy="531956"/>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5956299" y="540363"/>
            <a:ext cx="5729895" cy="4916867"/>
          </a:xfrm>
          <a:prstGeom prst="rect">
            <a:avLst/>
          </a:prstGeom>
        </p:spPr>
      </p:pic>
      <p:sp>
        <p:nvSpPr>
          <p:cNvPr id="3" name="TextBox 2"/>
          <p:cNvSpPr txBox="1"/>
          <p:nvPr userDrawn="1"/>
        </p:nvSpPr>
        <p:spPr>
          <a:xfrm>
            <a:off x="304800" y="199161"/>
            <a:ext cx="5410200" cy="461665"/>
          </a:xfrm>
          <a:prstGeom prst="rect">
            <a:avLst/>
          </a:prstGeom>
          <a:noFill/>
        </p:spPr>
        <p:txBody>
          <a:bodyPr wrap="square" rtlCol="0">
            <a:spAutoFit/>
          </a:bodyPr>
          <a:lstStyle/>
          <a:p>
            <a:r>
              <a:rPr lang="en-US" sz="2400" b="1" dirty="0">
                <a:solidFill>
                  <a:schemeClr val="bg2"/>
                </a:solidFill>
              </a:rPr>
              <a:t>IBM Watson Data &amp; AI</a:t>
            </a:r>
          </a:p>
        </p:txBody>
      </p:sp>
      <p:sp>
        <p:nvSpPr>
          <p:cNvPr id="9" name="Footer Placeholder 1">
            <a:extLst>
              <a:ext uri="{FF2B5EF4-FFF2-40B4-BE49-F238E27FC236}">
                <a16:creationId xmlns:a16="http://schemas.microsoft.com/office/drawing/2014/main" id="{91AD813D-6088-E349-835F-E7A5C68F2C25}"/>
              </a:ext>
            </a:extLst>
          </p:cNvPr>
          <p:cNvSpPr>
            <a:spLocks noGrp="1"/>
          </p:cNvSpPr>
          <p:nvPr>
            <p:ph type="ftr" sz="quarter" idx="3"/>
          </p:nvPr>
        </p:nvSpPr>
        <p:spPr>
          <a:xfrm>
            <a:off x="304800" y="6437376"/>
            <a:ext cx="8534400" cy="182880"/>
          </a:xfrm>
          <a:prstGeom prst="rect">
            <a:avLst/>
          </a:prstGeom>
        </p:spPr>
        <p:txBody>
          <a:bodyPr/>
          <a:lstStyle>
            <a:lvl1pPr>
              <a:defRPr sz="800">
                <a:solidFill>
                  <a:schemeClr val="bg2"/>
                </a:solidFill>
              </a:defRPr>
            </a:lvl1p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Tree>
    <p:extLst>
      <p:ext uri="{BB962C8B-B14F-4D97-AF65-F5344CB8AC3E}">
        <p14:creationId xmlns:p14="http://schemas.microsoft.com/office/powerpoint/2010/main" val="2007077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noProof="0" smtClean="0"/>
              <a:pPr/>
              <a:t>‹#›</a:t>
            </a:fld>
            <a:endParaRPr lang="en-US" noProof="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noProof="0"/>
              <a:t>Click to edit Master title style</a:t>
            </a:r>
          </a:p>
        </p:txBody>
      </p:sp>
    </p:spTree>
    <p:extLst>
      <p:ext uri="{BB962C8B-B14F-4D97-AF65-F5344CB8AC3E}">
        <p14:creationId xmlns:p14="http://schemas.microsoft.com/office/powerpoint/2010/main" val="41955894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sz="2800" b="1">
                <a:solidFill>
                  <a:schemeClr val="accent4"/>
                </a:solidFill>
              </a:defRPr>
            </a:lvl1pPr>
          </a:lstStyle>
          <a:p>
            <a:r>
              <a:rPr lang="en-US" dirty="0"/>
              <a:t>Click to edit Master title style</a:t>
            </a:r>
          </a:p>
        </p:txBody>
      </p:sp>
      <p:sp>
        <p:nvSpPr>
          <p:cNvPr id="6" name="Footer Placeholder 1">
            <a:extLst>
              <a:ext uri="{FF2B5EF4-FFF2-40B4-BE49-F238E27FC236}">
                <a16:creationId xmlns:a16="http://schemas.microsoft.com/office/drawing/2014/main" id="{B0465D06-713C-F247-ABB1-3D112863CE91}"/>
              </a:ext>
            </a:extLst>
          </p:cNvPr>
          <p:cNvSpPr>
            <a:spLocks noGrp="1"/>
          </p:cNvSpPr>
          <p:nvPr>
            <p:ph type="ftr" sz="quarter" idx="3"/>
          </p:nvPr>
        </p:nvSpPr>
        <p:spPr>
          <a:xfrm>
            <a:off x="304800" y="6437376"/>
            <a:ext cx="8534400" cy="182880"/>
          </a:xfrm>
          <a:prstGeom prst="rect">
            <a:avLst/>
          </a:prstGeom>
        </p:spPr>
        <p:txBody>
          <a:bodyPr/>
          <a:lstStyle>
            <a:lvl1pPr>
              <a:defRPr sz="800">
                <a:solidFill>
                  <a:schemeClr val="bg2"/>
                </a:solidFill>
              </a:defRPr>
            </a:lvl1p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Tree>
    <p:extLst>
      <p:ext uri="{BB962C8B-B14F-4D97-AF65-F5344CB8AC3E}">
        <p14:creationId xmlns:p14="http://schemas.microsoft.com/office/powerpoint/2010/main" val="25401143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sz="2800">
                <a:solidFill>
                  <a:schemeClr val="bg2"/>
                </a:solidFill>
              </a:defRPr>
            </a:lvl1pPr>
          </a:lstStyle>
          <a:p>
            <a:r>
              <a:rPr lang="en-US"/>
              <a:t>Click to edit Master title style</a:t>
            </a:r>
            <a:endParaRPr lang="en-US" dirty="0"/>
          </a:p>
        </p:txBody>
      </p:sp>
      <p:sp>
        <p:nvSpPr>
          <p:cNvPr id="2" name="Rectangle 1"/>
          <p:cNvSpPr/>
          <p:nvPr userDrawn="1"/>
        </p:nvSpPr>
        <p:spPr>
          <a:xfrm>
            <a:off x="6100762" y="0"/>
            <a:ext cx="6091238" cy="6435307"/>
          </a:xfrm>
          <a:prstGeom prst="rect">
            <a:avLst/>
          </a:prstGeom>
          <a:solidFill>
            <a:schemeClr val="bg1">
              <a:lumMod val="50000"/>
              <a:lumOff val="5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Footer Placeholder 1">
            <a:extLst>
              <a:ext uri="{FF2B5EF4-FFF2-40B4-BE49-F238E27FC236}">
                <a16:creationId xmlns:a16="http://schemas.microsoft.com/office/drawing/2014/main" id="{3E24B9CB-F747-9141-BB65-8DFADB6D7DCD}"/>
              </a:ext>
            </a:extLst>
          </p:cNvPr>
          <p:cNvSpPr>
            <a:spLocks noGrp="1"/>
          </p:cNvSpPr>
          <p:nvPr>
            <p:ph type="ftr" sz="quarter" idx="3"/>
          </p:nvPr>
        </p:nvSpPr>
        <p:spPr>
          <a:xfrm>
            <a:off x="304800" y="6437376"/>
            <a:ext cx="8534400" cy="182880"/>
          </a:xfrm>
          <a:prstGeom prst="rect">
            <a:avLst/>
          </a:prstGeom>
        </p:spPr>
        <p:txBody>
          <a:bodyPr/>
          <a:lstStyle>
            <a:lvl1pPr>
              <a:defRPr sz="800">
                <a:solidFill>
                  <a:schemeClr val="bg2"/>
                </a:solidFill>
              </a:defRPr>
            </a:lvl1p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Tree>
    <p:extLst>
      <p:ext uri="{BB962C8B-B14F-4D97-AF65-F5344CB8AC3E}">
        <p14:creationId xmlns:p14="http://schemas.microsoft.com/office/powerpoint/2010/main" val="8230445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sz="2800">
                <a:solidFill>
                  <a:schemeClr val="bg2"/>
                </a:solidFill>
              </a:defRPr>
            </a:lvl1pPr>
          </a:lstStyle>
          <a:p>
            <a:r>
              <a:rPr lang="en-US"/>
              <a:t>Click to edit Master title style</a:t>
            </a:r>
            <a:endParaRPr lang="en-US" dirty="0"/>
          </a:p>
        </p:txBody>
      </p:sp>
      <p:sp>
        <p:nvSpPr>
          <p:cNvPr id="2" name="Rectangle 1"/>
          <p:cNvSpPr/>
          <p:nvPr userDrawn="1"/>
        </p:nvSpPr>
        <p:spPr>
          <a:xfrm>
            <a:off x="6100762" y="0"/>
            <a:ext cx="6091238" cy="6435307"/>
          </a:xfrm>
          <a:prstGeom prst="rect">
            <a:avLst/>
          </a:prstGeom>
          <a:solidFill>
            <a:schemeClr val="bg2">
              <a:lumMod val="95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Footer Placeholder 1">
            <a:extLst>
              <a:ext uri="{FF2B5EF4-FFF2-40B4-BE49-F238E27FC236}">
                <a16:creationId xmlns:a16="http://schemas.microsoft.com/office/drawing/2014/main" id="{14A924DF-9D9D-3648-B3BD-C6AB82452BBD}"/>
              </a:ext>
            </a:extLst>
          </p:cNvPr>
          <p:cNvSpPr>
            <a:spLocks noGrp="1"/>
          </p:cNvSpPr>
          <p:nvPr>
            <p:ph type="ftr" sz="quarter" idx="3"/>
          </p:nvPr>
        </p:nvSpPr>
        <p:spPr>
          <a:xfrm>
            <a:off x="304800" y="6437376"/>
            <a:ext cx="8534400" cy="182880"/>
          </a:xfrm>
          <a:prstGeom prst="rect">
            <a:avLst/>
          </a:prstGeom>
        </p:spPr>
        <p:txBody>
          <a:bodyPr/>
          <a:lstStyle>
            <a:lvl1pPr>
              <a:defRPr sz="800">
                <a:solidFill>
                  <a:schemeClr val="bg2"/>
                </a:solidFill>
              </a:defRPr>
            </a:lvl1p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Tree>
    <p:extLst>
      <p:ext uri="{BB962C8B-B14F-4D97-AF65-F5344CB8AC3E}">
        <p14:creationId xmlns:p14="http://schemas.microsoft.com/office/powerpoint/2010/main" val="39385852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lvl1pPr>
              <a:defRPr sz="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8" name="Footer Placeholder 1">
            <a:extLst>
              <a:ext uri="{FF2B5EF4-FFF2-40B4-BE49-F238E27FC236}">
                <a16:creationId xmlns:a16="http://schemas.microsoft.com/office/drawing/2014/main" id="{0C4796D1-AA58-3740-B0E2-5156E6499BCB}"/>
              </a:ext>
            </a:extLst>
          </p:cNvPr>
          <p:cNvSpPr>
            <a:spLocks noGrp="1"/>
          </p:cNvSpPr>
          <p:nvPr>
            <p:ph type="ftr" sz="quarter" idx="3"/>
          </p:nvPr>
        </p:nvSpPr>
        <p:spPr>
          <a:xfrm>
            <a:off x="304800" y="6437376"/>
            <a:ext cx="8534400" cy="182880"/>
          </a:xfrm>
          <a:prstGeom prst="rect">
            <a:avLst/>
          </a:prstGeom>
        </p:spPr>
        <p:txBody>
          <a:bodyPr/>
          <a:lstStyle>
            <a:lvl1pPr>
              <a:defRPr sz="800">
                <a:solidFill>
                  <a:schemeClr val="bg2"/>
                </a:solidFill>
              </a:defRPr>
            </a:lvl1p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Tree>
    <p:extLst>
      <p:ext uri="{BB962C8B-B14F-4D97-AF65-F5344CB8AC3E}">
        <p14:creationId xmlns:p14="http://schemas.microsoft.com/office/powerpoint/2010/main" val="36471232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914377"/>
            <a:fld id="{3FD999D4-B456-9943-89B7-30D56181CE18}" type="slidenum">
              <a:rPr lang="en-US" smtClean="0">
                <a:solidFill>
                  <a:srgbClr val="FFFFFF"/>
                </a:solidFill>
              </a:rPr>
              <a:pPr defTabSz="914377"/>
              <a:t>‹#›</a:t>
            </a:fld>
            <a:endParaRPr lang="en-US" dirty="0">
              <a:solidFill>
                <a:srgbClr val="FFFFFF"/>
              </a:solidFill>
            </a:endParaRPr>
          </a:p>
        </p:txBody>
      </p:sp>
      <p:sp>
        <p:nvSpPr>
          <p:cNvPr id="5" name="Title 1"/>
          <p:cNvSpPr>
            <a:spLocks noGrp="1"/>
          </p:cNvSpPr>
          <p:nvPr>
            <p:ph type="title"/>
          </p:nvPr>
        </p:nvSpPr>
        <p:spPr>
          <a:xfrm>
            <a:off x="304800" y="268224"/>
            <a:ext cx="11582400" cy="1140968"/>
          </a:xfrm>
        </p:spPr>
        <p:txBody>
          <a:bodyPr/>
          <a:lstStyle>
            <a:lvl1pPr>
              <a:defRPr sz="2800" b="1"/>
            </a:lvl1pPr>
          </a:lstStyle>
          <a:p>
            <a:r>
              <a:rPr lang="en-US"/>
              <a:t>Click to edit Master title style</a:t>
            </a:r>
            <a:endParaRPr lang="en-US" dirty="0"/>
          </a:p>
        </p:txBody>
      </p:sp>
      <p:sp>
        <p:nvSpPr>
          <p:cNvPr id="6" name="Text Placeholder 5"/>
          <p:cNvSpPr>
            <a:spLocks noGrp="1"/>
          </p:cNvSpPr>
          <p:nvPr>
            <p:ph type="body" sz="quarter" idx="12"/>
          </p:nvPr>
        </p:nvSpPr>
        <p:spPr>
          <a:xfrm>
            <a:off x="304800" y="1498600"/>
            <a:ext cx="11582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Footer Placeholder 1">
            <a:extLst>
              <a:ext uri="{FF2B5EF4-FFF2-40B4-BE49-F238E27FC236}">
                <a16:creationId xmlns:a16="http://schemas.microsoft.com/office/drawing/2014/main" id="{051AD3E2-5C1C-FC4A-958F-C80F07A974A6}"/>
              </a:ext>
            </a:extLst>
          </p:cNvPr>
          <p:cNvSpPr>
            <a:spLocks noGrp="1"/>
          </p:cNvSpPr>
          <p:nvPr>
            <p:ph type="ftr" sz="quarter" idx="3"/>
          </p:nvPr>
        </p:nvSpPr>
        <p:spPr>
          <a:xfrm>
            <a:off x="304800" y="6437376"/>
            <a:ext cx="8534400" cy="182880"/>
          </a:xfrm>
          <a:prstGeom prst="rect">
            <a:avLst/>
          </a:prstGeom>
        </p:spPr>
        <p:txBody>
          <a:bodyPr/>
          <a:lstStyle>
            <a:lvl1pPr>
              <a:defRPr sz="800">
                <a:solidFill>
                  <a:schemeClr val="bg2"/>
                </a:solidFill>
              </a:defRPr>
            </a:lvl1p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Tree>
    <p:extLst>
      <p:ext uri="{BB962C8B-B14F-4D97-AF65-F5344CB8AC3E}">
        <p14:creationId xmlns:p14="http://schemas.microsoft.com/office/powerpoint/2010/main" val="14261068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800" b="1">
                <a:solidFill>
                  <a:schemeClr val="accent4"/>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2200" b="1" baseline="0">
                <a:solidFill>
                  <a:schemeClr val="bg2"/>
                </a:solidFill>
              </a:defRPr>
            </a:lvl1pPr>
          </a:lstStyle>
          <a:p>
            <a:pPr lvl="0"/>
            <a:r>
              <a:rPr lang="en-US"/>
              <a:t>Click to edit Master text styles</a:t>
            </a:r>
          </a:p>
        </p:txBody>
      </p:sp>
      <p:sp>
        <p:nvSpPr>
          <p:cNvPr id="6" name="Footer Placeholder 1">
            <a:extLst>
              <a:ext uri="{FF2B5EF4-FFF2-40B4-BE49-F238E27FC236}">
                <a16:creationId xmlns:a16="http://schemas.microsoft.com/office/drawing/2014/main" id="{42BB77E8-42AA-284F-81BE-285DEE6154FB}"/>
              </a:ext>
            </a:extLst>
          </p:cNvPr>
          <p:cNvSpPr>
            <a:spLocks noGrp="1"/>
          </p:cNvSpPr>
          <p:nvPr>
            <p:ph type="ftr" sz="quarter" idx="3"/>
          </p:nvPr>
        </p:nvSpPr>
        <p:spPr>
          <a:xfrm>
            <a:off x="304800" y="6437376"/>
            <a:ext cx="8534400" cy="182880"/>
          </a:xfrm>
          <a:prstGeom prst="rect">
            <a:avLst/>
          </a:prstGeom>
        </p:spPr>
        <p:txBody>
          <a:bodyPr/>
          <a:lstStyle>
            <a:lvl1pPr>
              <a:defRPr sz="800">
                <a:solidFill>
                  <a:schemeClr val="bg2"/>
                </a:solidFill>
              </a:defRPr>
            </a:lvl1p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Tree>
    <p:extLst>
      <p:ext uri="{BB962C8B-B14F-4D97-AF65-F5344CB8AC3E}">
        <p14:creationId xmlns:p14="http://schemas.microsoft.com/office/powerpoint/2010/main" val="2266258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800" b="1">
                <a:solidFill>
                  <a:schemeClr val="accent4"/>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22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Drag picture to placeholder or click icon to add</a:t>
            </a:r>
          </a:p>
        </p:txBody>
      </p:sp>
      <p:sp>
        <p:nvSpPr>
          <p:cNvPr id="7" name="Footer Placeholder 1">
            <a:extLst>
              <a:ext uri="{FF2B5EF4-FFF2-40B4-BE49-F238E27FC236}">
                <a16:creationId xmlns:a16="http://schemas.microsoft.com/office/drawing/2014/main" id="{D414403A-ABC6-AF4C-9CF2-417325C5BF36}"/>
              </a:ext>
            </a:extLst>
          </p:cNvPr>
          <p:cNvSpPr>
            <a:spLocks noGrp="1"/>
          </p:cNvSpPr>
          <p:nvPr>
            <p:ph type="ftr" sz="quarter" idx="3"/>
          </p:nvPr>
        </p:nvSpPr>
        <p:spPr>
          <a:xfrm>
            <a:off x="304800" y="6437376"/>
            <a:ext cx="8534400" cy="182880"/>
          </a:xfrm>
          <a:prstGeom prst="rect">
            <a:avLst/>
          </a:prstGeom>
        </p:spPr>
        <p:txBody>
          <a:bodyPr/>
          <a:lstStyle>
            <a:lvl1pPr>
              <a:defRPr sz="800">
                <a:solidFill>
                  <a:schemeClr val="bg2"/>
                </a:solidFill>
              </a:defRPr>
            </a:lvl1p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Tree>
    <p:extLst>
      <p:ext uri="{BB962C8B-B14F-4D97-AF65-F5344CB8AC3E}">
        <p14:creationId xmlns:p14="http://schemas.microsoft.com/office/powerpoint/2010/main" val="2217929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5" name="Footer Placeholder 1">
            <a:extLst>
              <a:ext uri="{FF2B5EF4-FFF2-40B4-BE49-F238E27FC236}">
                <a16:creationId xmlns:a16="http://schemas.microsoft.com/office/drawing/2014/main" id="{A0CAC268-5EE9-2B49-83F4-9DD54B4E544D}"/>
              </a:ext>
            </a:extLst>
          </p:cNvPr>
          <p:cNvSpPr>
            <a:spLocks noGrp="1"/>
          </p:cNvSpPr>
          <p:nvPr>
            <p:ph type="ftr" sz="quarter" idx="3"/>
          </p:nvPr>
        </p:nvSpPr>
        <p:spPr>
          <a:xfrm>
            <a:off x="304800" y="6437376"/>
            <a:ext cx="8534400" cy="182880"/>
          </a:xfrm>
          <a:prstGeom prst="rect">
            <a:avLst/>
          </a:prstGeom>
        </p:spPr>
        <p:txBody>
          <a:bodyPr/>
          <a:lstStyle>
            <a:lvl1pPr>
              <a:defRPr sz="800">
                <a:solidFill>
                  <a:schemeClr val="bg2"/>
                </a:solidFill>
              </a:defRPr>
            </a:lvl1p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Tree>
    <p:extLst>
      <p:ext uri="{BB962C8B-B14F-4D97-AF65-F5344CB8AC3E}">
        <p14:creationId xmlns:p14="http://schemas.microsoft.com/office/powerpoint/2010/main" val="41841423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86154"/>
            <a:ext cx="6916616" cy="6027740"/>
          </a:xfrm>
        </p:spPr>
        <p:txBody>
          <a:bodyPr/>
          <a:lstStyle>
            <a:lvl1pPr marL="156629" indent="-156629">
              <a:tabLst/>
              <a:defRPr sz="2800" b="1">
                <a:solidFill>
                  <a:schemeClr val="accent4"/>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5" name="Footer Placeholder 1">
            <a:extLst>
              <a:ext uri="{FF2B5EF4-FFF2-40B4-BE49-F238E27FC236}">
                <a16:creationId xmlns:a16="http://schemas.microsoft.com/office/drawing/2014/main" id="{1CA22C38-DC77-D345-A896-3D2212368762}"/>
              </a:ext>
            </a:extLst>
          </p:cNvPr>
          <p:cNvSpPr>
            <a:spLocks noGrp="1"/>
          </p:cNvSpPr>
          <p:nvPr>
            <p:ph type="ftr" sz="quarter" idx="3"/>
          </p:nvPr>
        </p:nvSpPr>
        <p:spPr>
          <a:xfrm>
            <a:off x="304800" y="6437376"/>
            <a:ext cx="8534400" cy="182880"/>
          </a:xfrm>
          <a:prstGeom prst="rect">
            <a:avLst/>
          </a:prstGeom>
        </p:spPr>
        <p:txBody>
          <a:bodyPr/>
          <a:lstStyle>
            <a:lvl1pPr>
              <a:defRPr sz="800">
                <a:solidFill>
                  <a:schemeClr val="bg2"/>
                </a:solidFill>
              </a:defRPr>
            </a:lvl1p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Tree>
    <p:extLst>
      <p:ext uri="{BB962C8B-B14F-4D97-AF65-F5344CB8AC3E}">
        <p14:creationId xmlns:p14="http://schemas.microsoft.com/office/powerpoint/2010/main" val="14498582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719733"/>
            <a:ext cx="5486400" cy="5599640"/>
          </a:xfrm>
        </p:spPr>
        <p:txBody>
          <a:bodyPr/>
          <a:lstStyle>
            <a:lvl1pPr>
              <a:defRPr sz="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6400800" y="719733"/>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
        <p:nvSpPr>
          <p:cNvPr id="7" name="Footer Placeholder 1">
            <a:extLst>
              <a:ext uri="{FF2B5EF4-FFF2-40B4-BE49-F238E27FC236}">
                <a16:creationId xmlns:a16="http://schemas.microsoft.com/office/drawing/2014/main" id="{552E7758-53A9-A347-A460-34520D9F22B1}"/>
              </a:ext>
            </a:extLst>
          </p:cNvPr>
          <p:cNvSpPr>
            <a:spLocks noGrp="1"/>
          </p:cNvSpPr>
          <p:nvPr>
            <p:ph type="ftr" sz="quarter" idx="3"/>
          </p:nvPr>
        </p:nvSpPr>
        <p:spPr>
          <a:xfrm>
            <a:off x="304800" y="6437376"/>
            <a:ext cx="8534400" cy="182880"/>
          </a:xfrm>
          <a:prstGeom prst="rect">
            <a:avLst/>
          </a:prstGeom>
        </p:spPr>
        <p:txBody>
          <a:bodyPr/>
          <a:lstStyle>
            <a:lvl1pPr>
              <a:defRPr sz="800">
                <a:solidFill>
                  <a:schemeClr val="bg2"/>
                </a:solidFill>
              </a:defRPr>
            </a:lvl1p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Tree>
    <p:extLst>
      <p:ext uri="{BB962C8B-B14F-4D97-AF65-F5344CB8AC3E}">
        <p14:creationId xmlns:p14="http://schemas.microsoft.com/office/powerpoint/2010/main" val="266952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noProof="0" smtClean="0"/>
              <a:pPr/>
              <a:t>‹#›</a:t>
            </a:fld>
            <a:endParaRPr lang="en-US" noProof="0"/>
          </a:p>
        </p:txBody>
      </p:sp>
      <p:sp>
        <p:nvSpPr>
          <p:cNvPr id="6" name="Text Placeholder 5"/>
          <p:cNvSpPr>
            <a:spLocks noGrp="1"/>
          </p:cNvSpPr>
          <p:nvPr>
            <p:ph type="body" sz="quarter" idx="12" hasCustomPrompt="1"/>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6"/>
          <p:cNvSpPr>
            <a:spLocks noGrp="1"/>
          </p:cNvSpPr>
          <p:nvPr>
            <p:ph type="body" sz="quarter" idx="13" hasCustomPrompt="1"/>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E279B1E7-2417-2A47-8998-539A5FDDADDE}"/>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6704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86153"/>
            <a:ext cx="5486400" cy="1213464"/>
          </a:xfrm>
        </p:spPr>
        <p:txBody>
          <a:bodyPr/>
          <a:lstStyle>
            <a:lvl1pPr>
              <a:defRPr sz="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a:extLst>
              <a:ext uri="{FF2B5EF4-FFF2-40B4-BE49-F238E27FC236}">
                <a16:creationId xmlns:a16="http://schemas.microsoft.com/office/drawing/2014/main" id="{B87C50EB-FA20-5C4A-BED4-DF5FCDA96D0D}"/>
              </a:ext>
            </a:extLst>
          </p:cNvPr>
          <p:cNvSpPr>
            <a:spLocks noGrp="1"/>
          </p:cNvSpPr>
          <p:nvPr>
            <p:ph type="ftr" sz="quarter" idx="3"/>
          </p:nvPr>
        </p:nvSpPr>
        <p:spPr>
          <a:xfrm>
            <a:off x="304800" y="6437376"/>
            <a:ext cx="8534400" cy="182880"/>
          </a:xfrm>
          <a:prstGeom prst="rect">
            <a:avLst/>
          </a:prstGeom>
        </p:spPr>
        <p:txBody>
          <a:bodyPr/>
          <a:lstStyle>
            <a:lvl1pPr>
              <a:defRPr sz="800">
                <a:solidFill>
                  <a:schemeClr val="bg2"/>
                </a:solidFill>
              </a:defRPr>
            </a:lvl1p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Tree>
    <p:extLst>
      <p:ext uri="{BB962C8B-B14F-4D97-AF65-F5344CB8AC3E}">
        <p14:creationId xmlns:p14="http://schemas.microsoft.com/office/powerpoint/2010/main" val="26846180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sz="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280415"/>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a:extLst>
              <a:ext uri="{FF2B5EF4-FFF2-40B4-BE49-F238E27FC236}">
                <a16:creationId xmlns:a16="http://schemas.microsoft.com/office/drawing/2014/main" id="{E474944B-0E20-0346-939D-33538101880D}"/>
              </a:ext>
            </a:extLst>
          </p:cNvPr>
          <p:cNvSpPr>
            <a:spLocks noGrp="1"/>
          </p:cNvSpPr>
          <p:nvPr>
            <p:ph type="ftr" sz="quarter" idx="3"/>
          </p:nvPr>
        </p:nvSpPr>
        <p:spPr>
          <a:xfrm>
            <a:off x="304800" y="6437376"/>
            <a:ext cx="8534400" cy="182880"/>
          </a:xfrm>
          <a:prstGeom prst="rect">
            <a:avLst/>
          </a:prstGeom>
        </p:spPr>
        <p:txBody>
          <a:bodyPr/>
          <a:lstStyle>
            <a:lvl1pPr>
              <a:defRPr sz="800">
                <a:solidFill>
                  <a:schemeClr val="bg2"/>
                </a:solidFill>
              </a:defRPr>
            </a:lvl1p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Tree>
    <p:extLst>
      <p:ext uri="{BB962C8B-B14F-4D97-AF65-F5344CB8AC3E}">
        <p14:creationId xmlns:p14="http://schemas.microsoft.com/office/powerpoint/2010/main" val="23628935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lvl1pPr>
              <a:defRPr sz="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a:extLst>
              <a:ext uri="{FF2B5EF4-FFF2-40B4-BE49-F238E27FC236}">
                <a16:creationId xmlns:a16="http://schemas.microsoft.com/office/drawing/2014/main" id="{E8C0CBD0-B255-984F-8774-83AB3F730E0C}"/>
              </a:ext>
            </a:extLst>
          </p:cNvPr>
          <p:cNvSpPr>
            <a:spLocks noGrp="1"/>
          </p:cNvSpPr>
          <p:nvPr>
            <p:ph type="ftr" sz="quarter" idx="3"/>
          </p:nvPr>
        </p:nvSpPr>
        <p:spPr>
          <a:xfrm>
            <a:off x="304800" y="6437376"/>
            <a:ext cx="8534400" cy="182880"/>
          </a:xfrm>
          <a:prstGeom prst="rect">
            <a:avLst/>
          </a:prstGeom>
        </p:spPr>
        <p:txBody>
          <a:bodyPr/>
          <a:lstStyle>
            <a:lvl1pPr>
              <a:defRPr sz="800">
                <a:solidFill>
                  <a:schemeClr val="bg2"/>
                </a:solidFill>
              </a:defRPr>
            </a:lvl1p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Tree>
    <p:extLst>
      <p:ext uri="{BB962C8B-B14F-4D97-AF65-F5344CB8AC3E}">
        <p14:creationId xmlns:p14="http://schemas.microsoft.com/office/powerpoint/2010/main" val="1317014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sz="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280415"/>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a:extLst>
              <a:ext uri="{FF2B5EF4-FFF2-40B4-BE49-F238E27FC236}">
                <a16:creationId xmlns:a16="http://schemas.microsoft.com/office/drawing/2014/main" id="{84A147BC-DEE3-EB46-93EE-1D726A4F42FE}"/>
              </a:ext>
            </a:extLst>
          </p:cNvPr>
          <p:cNvSpPr>
            <a:spLocks noGrp="1"/>
          </p:cNvSpPr>
          <p:nvPr>
            <p:ph type="ftr" sz="quarter" idx="3"/>
          </p:nvPr>
        </p:nvSpPr>
        <p:spPr>
          <a:xfrm>
            <a:off x="304800" y="6437376"/>
            <a:ext cx="8534400" cy="182880"/>
          </a:xfrm>
          <a:prstGeom prst="rect">
            <a:avLst/>
          </a:prstGeom>
        </p:spPr>
        <p:txBody>
          <a:bodyPr/>
          <a:lstStyle>
            <a:lvl1pPr>
              <a:defRPr sz="800">
                <a:solidFill>
                  <a:schemeClr val="bg2"/>
                </a:solidFill>
              </a:defRPr>
            </a:lvl1p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Tree>
    <p:extLst>
      <p:ext uri="{BB962C8B-B14F-4D97-AF65-F5344CB8AC3E}">
        <p14:creationId xmlns:p14="http://schemas.microsoft.com/office/powerpoint/2010/main" val="31812945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lvl1pPr>
              <a:defRPr sz="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
        <p:nvSpPr>
          <p:cNvPr id="12" name="Text Placeholder 11"/>
          <p:cNvSpPr>
            <a:spLocks noGrp="1"/>
          </p:cNvSpPr>
          <p:nvPr>
            <p:ph type="body" sz="quarter" idx="13"/>
          </p:nvPr>
        </p:nvSpPr>
        <p:spPr>
          <a:xfrm>
            <a:off x="304800" y="268225"/>
            <a:ext cx="5486400" cy="280415"/>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2748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lvl1pPr>
              <a:defRPr sz="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68415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lvl1pPr>
              <a:defRPr sz="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70312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77"/>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lvl1pPr>
              <a:defRPr sz="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2096436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lvl1pPr>
              <a:defRPr sz="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Tree>
    <p:extLst>
      <p:ext uri="{BB962C8B-B14F-4D97-AF65-F5344CB8AC3E}">
        <p14:creationId xmlns:p14="http://schemas.microsoft.com/office/powerpoint/2010/main" val="33913896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lvl1pPr>
              <a:defRPr sz="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Tree>
    <p:extLst>
      <p:ext uri="{BB962C8B-B14F-4D97-AF65-F5344CB8AC3E}">
        <p14:creationId xmlns:p14="http://schemas.microsoft.com/office/powerpoint/2010/main" val="735505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noProof="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noProof="0" smtClean="0"/>
              <a:pPr/>
              <a:t>‹#›</a:t>
            </a:fld>
            <a:endParaRPr lang="en-US" noProof="0"/>
          </a:p>
        </p:txBody>
      </p:sp>
      <p:sp>
        <p:nvSpPr>
          <p:cNvPr id="8" name="Text Placeholder 7"/>
          <p:cNvSpPr>
            <a:spLocks noGrp="1"/>
          </p:cNvSpPr>
          <p:nvPr>
            <p:ph type="body" sz="quarter" idx="12" hasCustomPrompt="1"/>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noProof="0"/>
              <a:t>Click to edit Master text styles</a:t>
            </a:r>
          </a:p>
        </p:txBody>
      </p:sp>
    </p:spTree>
    <p:extLst>
      <p:ext uri="{BB962C8B-B14F-4D97-AF65-F5344CB8AC3E}">
        <p14:creationId xmlns:p14="http://schemas.microsoft.com/office/powerpoint/2010/main" val="42466777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lvl1pPr>
              <a:defRPr sz="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Tree>
    <p:extLst>
      <p:ext uri="{BB962C8B-B14F-4D97-AF65-F5344CB8AC3E}">
        <p14:creationId xmlns:p14="http://schemas.microsoft.com/office/powerpoint/2010/main" val="3665723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9595892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9932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90327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
        <p:nvSpPr>
          <p:cNvPr id="6" name="Title 5"/>
          <p:cNvSpPr>
            <a:spLocks noGrp="1"/>
          </p:cNvSpPr>
          <p:nvPr>
            <p:ph type="title"/>
          </p:nvPr>
        </p:nvSpPr>
        <p:spPr>
          <a:xfrm>
            <a:off x="0" y="0"/>
            <a:ext cx="12191999" cy="968189"/>
          </a:xfrm>
          <a:solidFill>
            <a:schemeClr val="tx1"/>
          </a:solidFill>
        </p:spPr>
        <p:txBody>
          <a:bodyPr lIns="228600" tIns="201168" rIns="228600" bIns="228600"/>
          <a:lstStyle>
            <a:lvl1pPr>
              <a:defRPr sz="2800" b="1">
                <a:solidFill>
                  <a:schemeClr val="accent4"/>
                </a:solidFill>
              </a:defRPr>
            </a:lvl1pPr>
          </a:lstStyle>
          <a:p>
            <a:r>
              <a:rPr lang="en-US" dirty="0"/>
              <a:t>Click to edit Master title style</a:t>
            </a:r>
          </a:p>
        </p:txBody>
      </p:sp>
    </p:spTree>
    <p:extLst>
      <p:ext uri="{BB962C8B-B14F-4D97-AF65-F5344CB8AC3E}">
        <p14:creationId xmlns:p14="http://schemas.microsoft.com/office/powerpoint/2010/main" val="159066286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Tree>
    <p:extLst>
      <p:ext uri="{BB962C8B-B14F-4D97-AF65-F5344CB8AC3E}">
        <p14:creationId xmlns:p14="http://schemas.microsoft.com/office/powerpoint/2010/main" val="25515381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Tree>
    <p:extLst>
      <p:ext uri="{BB962C8B-B14F-4D97-AF65-F5344CB8AC3E}">
        <p14:creationId xmlns:p14="http://schemas.microsoft.com/office/powerpoint/2010/main" val="29380005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sz="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85947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sz="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8686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sz="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0627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noProof="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noProof="0" smtClean="0"/>
              <a:pPr/>
              <a:t>‹#›</a:t>
            </a:fld>
            <a:endParaRPr lang="en-US" noProof="0"/>
          </a:p>
        </p:txBody>
      </p:sp>
      <p:sp>
        <p:nvSpPr>
          <p:cNvPr id="8" name="Text Placeholder 7"/>
          <p:cNvSpPr>
            <a:spLocks noGrp="1"/>
          </p:cNvSpPr>
          <p:nvPr>
            <p:ph type="body" sz="quarter" idx="12" hasCustomPrompt="1"/>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noProof="0"/>
              <a:t>Click to edit Master text styles</a:t>
            </a:r>
          </a:p>
        </p:txBody>
      </p:sp>
      <p:sp>
        <p:nvSpPr>
          <p:cNvPr id="6" name="Picture Placeholder 5"/>
          <p:cNvSpPr>
            <a:spLocks noGrp="1"/>
          </p:cNvSpPr>
          <p:nvPr>
            <p:ph type="pic" sz="quarter" idx="13" hasCustomPrompt="1"/>
          </p:nvPr>
        </p:nvSpPr>
        <p:spPr>
          <a:xfrm>
            <a:off x="6096000" y="0"/>
            <a:ext cx="6096000" cy="6858000"/>
          </a:xfrm>
        </p:spPr>
        <p:txBody>
          <a:bodyPr/>
          <a:lstStyle>
            <a:lvl1pPr>
              <a:defRPr>
                <a:solidFill>
                  <a:schemeClr val="tx1"/>
                </a:solidFill>
              </a:defRPr>
            </a:lvl1pPr>
          </a:lstStyle>
          <a:p>
            <a:r>
              <a:rPr lang="en-US" noProof="0"/>
              <a:t>Drag picture to placeholder or click icon to add</a:t>
            </a:r>
          </a:p>
        </p:txBody>
      </p:sp>
    </p:spTree>
    <p:extLst>
      <p:ext uri="{BB962C8B-B14F-4D97-AF65-F5344CB8AC3E}">
        <p14:creationId xmlns:p14="http://schemas.microsoft.com/office/powerpoint/2010/main" val="25982586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sz="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27627026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sz="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19756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307974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Tree>
    <p:extLst>
      <p:ext uri="{BB962C8B-B14F-4D97-AF65-F5344CB8AC3E}">
        <p14:creationId xmlns:p14="http://schemas.microsoft.com/office/powerpoint/2010/main" val="28902039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26203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lvl1pPr>
              <a:defRPr sz="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38838824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FFFFFF"/>
                </a:solidFill>
              </a:rPr>
              <a:t>IBM Watson AI / Watson &amp; Cloud Platform Expert Services / December 2018 / © 2018 IBM Corporation</a:t>
            </a:r>
            <a:endParaRPr lang="en-US" dirty="0">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42938919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068981BE-C296-4105-866A-855CF76C718E}"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6182395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x" preserve="1">
  <p:cSld name="Dark Blank">
    <p:spTree>
      <p:nvGrpSpPr>
        <p:cNvPr id="1" name=""/>
        <p:cNvGrpSpPr/>
        <p:nvPr/>
      </p:nvGrpSpPr>
      <p:grpSpPr>
        <a:xfrm>
          <a:off x="0" y="0"/>
          <a:ext cx="0" cy="0"/>
          <a:chOff x="0" y="0"/>
          <a:chExt cx="0" cy="0"/>
        </a:xfrm>
      </p:grpSpPr>
      <p:sp>
        <p:nvSpPr>
          <p:cNvPr id="429" name="Text Placeholder 15"/>
          <p:cNvSpPr>
            <a:spLocks noGrp="1"/>
          </p:cNvSpPr>
          <p:nvPr>
            <p:ph type="body" sz="quarter" idx="13"/>
          </p:nvPr>
        </p:nvSpPr>
        <p:spPr>
          <a:xfrm>
            <a:off x="254000" y="254000"/>
            <a:ext cx="4024248" cy="521223"/>
          </a:xfrm>
          <a:prstGeom prst="rect">
            <a:avLst/>
          </a:prstGeom>
        </p:spPr>
        <p:txBody>
          <a:bodyPr lIns="45719" tIns="45719" rIns="45719" bIns="45719" anchor="t"/>
          <a:lstStyle>
            <a:lvl1pPr marL="0" indent="0" defTabSz="777240">
              <a:lnSpc>
                <a:spcPct val="90000"/>
              </a:lnSpc>
              <a:spcBef>
                <a:spcPts val="0"/>
              </a:spcBef>
              <a:buSzTx/>
              <a:buNone/>
              <a:defRPr sz="2800" b="1">
                <a:solidFill>
                  <a:schemeClr val="accent4"/>
                </a:solidFill>
                <a:latin typeface="+mj-lt"/>
                <a:ea typeface="Arial"/>
                <a:cs typeface="Arial"/>
                <a:sym typeface="Arial"/>
              </a:defRPr>
            </a:lvl1pPr>
          </a:lstStyle>
          <a:p>
            <a:r>
              <a:t>Slide Title</a:t>
            </a:r>
          </a:p>
        </p:txBody>
      </p:sp>
      <p:sp>
        <p:nvSpPr>
          <p:cNvPr id="430" name="Slide Number"/>
          <p:cNvSpPr txBox="1">
            <a:spLocks noGrp="1"/>
          </p:cNvSpPr>
          <p:nvPr>
            <p:ph type="sldNum" sz="quarter" idx="2"/>
          </p:nvPr>
        </p:nvSpPr>
        <p:spPr>
          <a:xfrm>
            <a:off x="107344" y="6503622"/>
            <a:ext cx="273656" cy="264256"/>
          </a:xfrm>
          <a:prstGeom prst="rect">
            <a:avLst/>
          </a:prstGeom>
        </p:spPr>
        <p:txBody>
          <a:bodyPr lIns="45719" tIns="45719" rIns="45719" bIns="45719" anchor="ctr"/>
          <a:lstStyle>
            <a:lvl1pPr algn="l" defTabSz="914400">
              <a:defRPr>
                <a:latin typeface="Arial"/>
                <a:ea typeface="Arial"/>
                <a:cs typeface="Arial"/>
                <a:sym typeface="Arial"/>
              </a:defRPr>
            </a:lvl1pPr>
          </a:lstStyle>
          <a:p>
            <a:fld id="{86CB4B4D-7CA3-9044-876B-883B54F8677D}"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4096770637"/>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Only 1">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508003" y="457200"/>
            <a:ext cx="10812400" cy="5032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800" b="1" i="0" u="none" strike="noStrike" cap="none">
                <a:solidFill>
                  <a:schemeClr val="accent4"/>
                </a:solidFill>
                <a:latin typeface="+mj-lt"/>
                <a:ea typeface="Arial"/>
                <a:cs typeface="Arial"/>
                <a:sym typeface="Arial"/>
              </a:defRPr>
            </a:lvl1pPr>
            <a:lvl2pPr marL="0" marR="0" lvl="1" indent="0" algn="l" rtl="0">
              <a:spcBef>
                <a:spcPts val="0"/>
              </a:spcBef>
              <a:spcAft>
                <a:spcPts val="0"/>
              </a:spcAft>
              <a:buNone/>
              <a:defRPr sz="2400" b="1"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2400" b="1"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2400" b="1"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2400" b="1" i="0" u="none" strike="noStrike" cap="none">
                <a:solidFill>
                  <a:schemeClr val="dk1"/>
                </a:solidFill>
                <a:latin typeface="Arial"/>
                <a:ea typeface="Arial"/>
                <a:cs typeface="Arial"/>
                <a:sym typeface="Arial"/>
              </a:defRPr>
            </a:lvl5pPr>
            <a:lvl6pPr marL="457189" marR="0" lvl="5" indent="0" algn="l" rtl="0">
              <a:spcBef>
                <a:spcPts val="0"/>
              </a:spcBef>
              <a:spcAft>
                <a:spcPts val="0"/>
              </a:spcAft>
              <a:buNone/>
              <a:defRPr sz="2400" b="1" i="0" u="none" strike="noStrike" cap="none">
                <a:solidFill>
                  <a:schemeClr val="dk1"/>
                </a:solidFill>
                <a:latin typeface="Arial"/>
                <a:ea typeface="Arial"/>
                <a:cs typeface="Arial"/>
                <a:sym typeface="Arial"/>
              </a:defRPr>
            </a:lvl6pPr>
            <a:lvl7pPr marL="914377" marR="0" lvl="6" indent="0" algn="l" rtl="0">
              <a:spcBef>
                <a:spcPts val="0"/>
              </a:spcBef>
              <a:spcAft>
                <a:spcPts val="0"/>
              </a:spcAft>
              <a:buNone/>
              <a:defRPr sz="2400" b="1" i="0" u="none" strike="noStrike" cap="none">
                <a:solidFill>
                  <a:schemeClr val="dk1"/>
                </a:solidFill>
                <a:latin typeface="Arial"/>
                <a:ea typeface="Arial"/>
                <a:cs typeface="Arial"/>
                <a:sym typeface="Arial"/>
              </a:defRPr>
            </a:lvl7pPr>
            <a:lvl8pPr marL="1371566" marR="0" lvl="7" indent="0" algn="l" rtl="0">
              <a:spcBef>
                <a:spcPts val="0"/>
              </a:spcBef>
              <a:spcAft>
                <a:spcPts val="0"/>
              </a:spcAft>
              <a:buNone/>
              <a:defRPr sz="2400" b="1" i="0" u="none" strike="noStrike" cap="none">
                <a:solidFill>
                  <a:schemeClr val="dk1"/>
                </a:solidFill>
                <a:latin typeface="Arial"/>
                <a:ea typeface="Arial"/>
                <a:cs typeface="Arial"/>
                <a:sym typeface="Arial"/>
              </a:defRPr>
            </a:lvl8pPr>
            <a:lvl9pPr marL="1828754" marR="0" lvl="8" indent="0" algn="l" rtl="0">
              <a:spcBef>
                <a:spcPts val="0"/>
              </a:spcBef>
              <a:spcAft>
                <a:spcPts val="0"/>
              </a:spcAft>
              <a:buNone/>
              <a:defRPr sz="2400" b="1" i="0" u="none" strike="noStrike" cap="none">
                <a:solidFill>
                  <a:schemeClr val="dk1"/>
                </a:solidFill>
                <a:latin typeface="Arial"/>
                <a:ea typeface="Arial"/>
                <a:cs typeface="Arial"/>
                <a:sym typeface="Arial"/>
              </a:defRPr>
            </a:lvl9pPr>
          </a:lstStyle>
          <a:p>
            <a:endParaRPr/>
          </a:p>
        </p:txBody>
      </p:sp>
      <p:sp>
        <p:nvSpPr>
          <p:cNvPr id="2" name="Footer Placeholder 1"/>
          <p:cNvSpPr>
            <a:spLocks noGrp="1"/>
          </p:cNvSpPr>
          <p:nvPr>
            <p:ph type="ftr" sz="quarter" idx="10"/>
          </p:nvPr>
        </p:nvSpPr>
        <p:spPr>
          <a:xfrm>
            <a:off x="304800" y="6435307"/>
            <a:ext cx="8534400" cy="182880"/>
          </a:xfrm>
          <a:prstGeom prst="rect">
            <a:avLst/>
          </a:prstGeom>
        </p:spPr>
        <p:txBody>
          <a:bodyPr/>
          <a:lstStyle/>
          <a:p>
            <a:pPr defTabSz="914377"/>
            <a:r>
              <a:rPr lang="en-US">
                <a:solidFill>
                  <a:srgbClr val="FFFFFF"/>
                </a:solidFill>
              </a:rPr>
              <a:t>IBM Watson AI / Watson &amp; Cloud Platform Expert Services / December 2018 / © 2018 IBM Corporation</a:t>
            </a:r>
            <a:endParaRPr lang="en-US" dirty="0">
              <a:solidFill>
                <a:srgbClr val="FFFFFF"/>
              </a:solidFill>
            </a:endParaRPr>
          </a:p>
        </p:txBody>
      </p:sp>
      <p:sp>
        <p:nvSpPr>
          <p:cNvPr id="3" name="Slide Number Placeholder 2"/>
          <p:cNvSpPr>
            <a:spLocks noGrp="1"/>
          </p:cNvSpPr>
          <p:nvPr>
            <p:ph type="sldNum" sz="quarter" idx="11"/>
          </p:nvPr>
        </p:nvSpPr>
        <p:spPr/>
        <p:txBody>
          <a:bodyPr/>
          <a:lstStyle/>
          <a:p>
            <a:pPr defTabSz="914377"/>
            <a:fld id="{3FD999D4-B456-9943-89B7-30D56181CE18}" type="slidenum">
              <a:rPr lang="en-US" smtClean="0">
                <a:solidFill>
                  <a:srgbClr val="FFFFFF"/>
                </a:solidFill>
              </a:rPr>
              <a:pPr defTabSz="914377"/>
              <a:t>‹#›</a:t>
            </a:fld>
            <a:endParaRPr lang="en-US" dirty="0">
              <a:solidFill>
                <a:srgbClr val="FFFFFF"/>
              </a:solidFill>
            </a:endParaRPr>
          </a:p>
        </p:txBody>
      </p:sp>
    </p:spTree>
    <p:extLst>
      <p:ext uri="{BB962C8B-B14F-4D97-AF65-F5344CB8AC3E}">
        <p14:creationId xmlns:p14="http://schemas.microsoft.com/office/powerpoint/2010/main" val="25769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noProof="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noProof="0" smtClean="0"/>
              <a:pPr/>
              <a:t>‹#›</a:t>
            </a:fld>
            <a:endParaRPr lang="en-US" noProof="0"/>
          </a:p>
        </p:txBody>
      </p:sp>
    </p:spTree>
    <p:extLst>
      <p:ext uri="{BB962C8B-B14F-4D97-AF65-F5344CB8AC3E}">
        <p14:creationId xmlns:p14="http://schemas.microsoft.com/office/powerpoint/2010/main" val="18770209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p:cNvSpPr>
            <a:spLocks noGrp="1"/>
          </p:cNvSpPr>
          <p:nvPr>
            <p:ph type="ftr" sz="quarter" idx="11"/>
          </p:nvPr>
        </p:nvSpPr>
        <p:spPr>
          <a:xfrm>
            <a:off x="304800" y="6435307"/>
            <a:ext cx="8534400" cy="182880"/>
          </a:xfrm>
          <a:prstGeom prst="rect">
            <a:avLst/>
          </a:prstGeom>
        </p:spPr>
        <p:txBody>
          <a:bodyPr/>
          <a:lstStyle/>
          <a:p>
            <a:r>
              <a:rPr lang="en-US"/>
              <a:t>IBM Watson AI / Watson &amp; Cloud Platform Expert Services / December 2018 / © 2018 IBM Corporation</a:t>
            </a:r>
            <a:endParaRPr lang="en-US" dirty="0"/>
          </a:p>
        </p:txBody>
      </p:sp>
      <p:sp>
        <p:nvSpPr>
          <p:cNvPr id="6" name="Slide Number Placeholder 5"/>
          <p:cNvSpPr>
            <a:spLocks noGrp="1"/>
          </p:cNvSpPr>
          <p:nvPr>
            <p:ph type="sldNum" sz="quarter" idx="12"/>
          </p:nvPr>
        </p:nvSpPr>
        <p:spPr/>
        <p:txBody>
          <a:bodyPr/>
          <a:lstStyle/>
          <a:p>
            <a:fld id="{1EA5D5A8-5B13-FD46-B97A-621CA60F6DCF}" type="slidenum">
              <a:rPr lang="en-US" smtClean="0"/>
              <a:t>‹#›</a:t>
            </a:fld>
            <a:endParaRPr lang="en-US"/>
          </a:p>
        </p:txBody>
      </p:sp>
    </p:spTree>
    <p:extLst>
      <p:ext uri="{BB962C8B-B14F-4D97-AF65-F5344CB8AC3E}">
        <p14:creationId xmlns:p14="http://schemas.microsoft.com/office/powerpoint/2010/main" val="630692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noProof="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noProof="0" smtClean="0"/>
              <a:pPr/>
              <a:t>‹#›</a:t>
            </a:fld>
            <a:endParaRPr lang="en-US" noProof="0"/>
          </a:p>
        </p:txBody>
      </p:sp>
    </p:spTree>
    <p:extLst>
      <p:ext uri="{BB962C8B-B14F-4D97-AF65-F5344CB8AC3E}">
        <p14:creationId xmlns:p14="http://schemas.microsoft.com/office/powerpoint/2010/main" val="407876613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41" Type="http://schemas.openxmlformats.org/officeDocument/2006/relationships/slideLayout" Target="../slideLayouts/slideLayout79.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theme" Target="../theme/theme2.xml"/><Relationship Id="rId8" Type="http://schemas.openxmlformats.org/officeDocument/2006/relationships/slideLayout" Target="../slideLayouts/slideLayout46.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noProof="0" smtClean="0"/>
              <a:pPr/>
              <a:t>‹#›</a:t>
            </a:fld>
            <a:endParaRPr lang="en-US" noProof="0"/>
          </a:p>
        </p:txBody>
      </p:sp>
    </p:spTree>
    <p:extLst>
      <p:ext uri="{BB962C8B-B14F-4D97-AF65-F5344CB8AC3E}">
        <p14:creationId xmlns:p14="http://schemas.microsoft.com/office/powerpoint/2010/main" val="18812876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IBM Plex Sans" charset="0"/>
                <a:ea typeface="IBM Plex Sans" charset="0"/>
                <a:cs typeface="IBM Plex Sans" charset="0"/>
              </a:defRPr>
            </a:lvl1pPr>
          </a:lstStyle>
          <a:p>
            <a:pPr defTabSz="914377"/>
            <a:fld id="{3FD999D4-B456-9943-89B7-30D56181CE18}" type="slidenum">
              <a:rPr lang="en-US" smtClean="0">
                <a:solidFill>
                  <a:srgbClr val="FFFFFF"/>
                </a:solidFill>
              </a:rPr>
              <a:pPr defTabSz="914377"/>
              <a:t>‹#›</a:t>
            </a:fld>
            <a:endParaRPr lang="en-US" dirty="0">
              <a:solidFill>
                <a:srgbClr val="FFFFFF"/>
              </a:solidFill>
            </a:endParaRPr>
          </a:p>
        </p:txBody>
      </p:sp>
      <p:sp>
        <p:nvSpPr>
          <p:cNvPr id="6" name="Footer Placeholder 1">
            <a:extLst>
              <a:ext uri="{FF2B5EF4-FFF2-40B4-BE49-F238E27FC236}">
                <a16:creationId xmlns:a16="http://schemas.microsoft.com/office/drawing/2014/main" id="{3312DD1A-76F9-6546-BB05-632BF051571B}"/>
              </a:ext>
            </a:extLst>
          </p:cNvPr>
          <p:cNvSpPr>
            <a:spLocks noGrp="1"/>
          </p:cNvSpPr>
          <p:nvPr>
            <p:ph type="ftr" sz="quarter" idx="3"/>
          </p:nvPr>
        </p:nvSpPr>
        <p:spPr>
          <a:xfrm>
            <a:off x="304800" y="6437376"/>
            <a:ext cx="8534400" cy="182880"/>
          </a:xfrm>
          <a:prstGeom prst="rect">
            <a:avLst/>
          </a:prstGeom>
        </p:spPr>
        <p:txBody>
          <a:bodyPr/>
          <a:lstStyle>
            <a:lvl1pPr>
              <a:defRPr sz="800">
                <a:solidFill>
                  <a:schemeClr val="bg2"/>
                </a:solidFill>
              </a:defRPr>
            </a:lvl1pPr>
          </a:lstStyle>
          <a:p>
            <a:r>
              <a:rPr lang="en-US">
                <a:solidFill>
                  <a:srgbClr val="FFFFFF"/>
                </a:solidFill>
              </a:rPr>
              <a:t>IBM Watson AI / Watson &amp; Cloud Platform Expert Services / December 2018 / © 2018 IBM Corporation</a:t>
            </a:r>
            <a:endParaRPr lang="en-US" dirty="0">
              <a:solidFill>
                <a:srgbClr val="FFFFFF"/>
              </a:solidFill>
            </a:endParaRPr>
          </a:p>
        </p:txBody>
      </p:sp>
    </p:spTree>
    <p:extLst>
      <p:ext uri="{BB962C8B-B14F-4D97-AF65-F5344CB8AC3E}">
        <p14:creationId xmlns:p14="http://schemas.microsoft.com/office/powerpoint/2010/main" val="205149270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Lst>
  <p:hf hdr="0" dt="0"/>
  <p:txStyles>
    <p:titleStyle>
      <a:lvl1pPr algn="l" defTabSz="609585" rtl="0" eaLnBrk="1" latinLnBrk="0" hangingPunct="1">
        <a:lnSpc>
          <a:spcPct val="90000"/>
        </a:lnSpc>
        <a:spcBef>
          <a:spcPct val="0"/>
        </a:spcBef>
        <a:buNone/>
        <a:defRPr sz="3200" b="1" kern="1200">
          <a:solidFill>
            <a:schemeClr val="accent4"/>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hyperlink" Target="https://www.ibm.com/docs/en/SSQNUZ_4.0/wsd/nodes/histogram.html" TargetMode="External"/><Relationship Id="rId3" Type="http://schemas.openxmlformats.org/officeDocument/2006/relationships/hyperlink" Target="https://www.ibm.com/docs/en/SSQNUZ_4.0/wsd/nodes/plot.html" TargetMode="External"/><Relationship Id="rId7" Type="http://schemas.openxmlformats.org/officeDocument/2006/relationships/hyperlink" Target="https://www.ibm.com/docs/en/SSQNUZ_4.0/wsd/nodes/distribution.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ibm.com/docs/en/SSQNUZ_4.0/wsd/nodes/timeplot.html" TargetMode="External"/><Relationship Id="rId11" Type="http://schemas.openxmlformats.org/officeDocument/2006/relationships/hyperlink" Target="https://www.ibm.com/docs/en/SSQNUZ_4.0/wsd/nodes/evaluation.html" TargetMode="External"/><Relationship Id="rId5" Type="http://schemas.openxmlformats.org/officeDocument/2006/relationships/hyperlink" Target="https://www.ibm.com/docs/en/SSQNUZ_4.0/wsd/nodes/multiplot.html" TargetMode="External"/><Relationship Id="rId10" Type="http://schemas.openxmlformats.org/officeDocument/2006/relationships/hyperlink" Target="https://www.ibm.com/docs/en/SSQNUZ_4.0/wsd/nodes/web.html" TargetMode="External"/><Relationship Id="rId4" Type="http://schemas.openxmlformats.org/officeDocument/2006/relationships/image" Target="../media/image18.png"/><Relationship Id="rId9" Type="http://schemas.openxmlformats.org/officeDocument/2006/relationships/hyperlink" Target="https://www.ibm.com/docs/en/SSQNUZ_4.0/wsd/nodes/collection.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br>
              <a:rPr lang="en-US" sz="4000" dirty="0">
                <a:solidFill>
                  <a:schemeClr val="bg2"/>
                </a:solidFill>
              </a:rPr>
            </a:br>
            <a:br>
              <a:rPr lang="en-US" sz="4000" dirty="0">
                <a:solidFill>
                  <a:schemeClr val="bg2"/>
                </a:solidFill>
              </a:rPr>
            </a:br>
            <a:r>
              <a:rPr lang="en-US" sz="4000" dirty="0"/>
              <a:t>IBM Watson Data </a:t>
            </a:r>
            <a:br>
              <a:rPr lang="en-US" sz="4000" dirty="0"/>
            </a:br>
            <a:r>
              <a:rPr lang="en-US" sz="4000" dirty="0"/>
              <a:t>Expert Services Learn</a:t>
            </a:r>
            <a:br>
              <a:rPr lang="en-US" sz="4000" dirty="0"/>
            </a:br>
            <a:br>
              <a:rPr lang="en-US" sz="4000" dirty="0"/>
            </a:br>
            <a:br>
              <a:rPr lang="en-US" sz="4000" dirty="0"/>
            </a:br>
            <a:r>
              <a:rPr lang="en-US" sz="4000" dirty="0"/>
              <a:t>Modeler Flow Editor Labs</a:t>
            </a:r>
            <a:br>
              <a:rPr lang="en-US" sz="4000" dirty="0"/>
            </a:br>
            <a:br>
              <a:rPr lang="en-US" sz="4000" dirty="0">
                <a:solidFill>
                  <a:schemeClr val="bg1"/>
                </a:solidFill>
              </a:rPr>
            </a:br>
            <a:br>
              <a:rPr lang="en-US" sz="4000" dirty="0">
                <a:solidFill>
                  <a:schemeClr val="bg1"/>
                </a:solidFill>
              </a:rPr>
            </a:br>
            <a:r>
              <a:rPr lang="en-US" sz="2400" dirty="0">
                <a:solidFill>
                  <a:srgbClr val="003BC9"/>
                </a:solidFill>
              </a:rPr>
              <a:t>Watson Studio</a:t>
            </a:r>
            <a:br>
              <a:rPr lang="en-US" sz="4000" dirty="0">
                <a:solidFill>
                  <a:schemeClr val="bg1"/>
                </a:solidFill>
              </a:rPr>
            </a:br>
            <a:endParaRPr lang="en-US" sz="2000" dirty="0">
              <a:solidFill>
                <a:schemeClr val="bg1"/>
              </a:solidFill>
            </a:endParaRPr>
          </a:p>
        </p:txBody>
      </p:sp>
    </p:spTree>
    <p:extLst>
      <p:ext uri="{BB962C8B-B14F-4D97-AF65-F5344CB8AC3E}">
        <p14:creationId xmlns:p14="http://schemas.microsoft.com/office/powerpoint/2010/main" val="2017050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5D8404-C4E0-A145-A025-2CBDA57508DA}"/>
              </a:ext>
            </a:extLst>
          </p:cNvPr>
          <p:cNvSpPr>
            <a:spLocks noGrp="1"/>
          </p:cNvSpPr>
          <p:nvPr>
            <p:ph type="sldNum" sz="quarter" idx="10"/>
          </p:nvPr>
        </p:nvSpPr>
        <p:spPr/>
        <p:txBody>
          <a:bodyPr/>
          <a:lstStyle/>
          <a:p>
            <a:fld id="{D0BE6F14-FF48-0F4F-A8AA-2E3F25371E4A}" type="slidenum">
              <a:rPr lang="en-US" noProof="0" smtClean="0"/>
              <a:pPr/>
              <a:t>10</a:t>
            </a:fld>
            <a:endParaRPr lang="en-US" noProof="0"/>
          </a:p>
        </p:txBody>
      </p:sp>
      <p:graphicFrame>
        <p:nvGraphicFramePr>
          <p:cNvPr id="8" name="Table 7">
            <a:extLst>
              <a:ext uri="{FF2B5EF4-FFF2-40B4-BE49-F238E27FC236}">
                <a16:creationId xmlns:a16="http://schemas.microsoft.com/office/drawing/2014/main" id="{D2ED8E69-8FA3-D142-913B-75A073B40719}"/>
              </a:ext>
            </a:extLst>
          </p:cNvPr>
          <p:cNvGraphicFramePr>
            <a:graphicFrameLocks noGrp="1"/>
          </p:cNvGraphicFramePr>
          <p:nvPr>
            <p:extLst>
              <p:ext uri="{D42A27DB-BD31-4B8C-83A1-F6EECF244321}">
                <p14:modId xmlns:p14="http://schemas.microsoft.com/office/powerpoint/2010/main" val="2376487720"/>
              </p:ext>
            </p:extLst>
          </p:nvPr>
        </p:nvGraphicFramePr>
        <p:xfrm>
          <a:off x="195431" y="446789"/>
          <a:ext cx="5486400" cy="1895689"/>
        </p:xfrm>
        <a:graphic>
          <a:graphicData uri="http://schemas.openxmlformats.org/drawingml/2006/table">
            <a:tbl>
              <a:tblPr>
                <a:tableStyleId>{5940675A-B579-460E-94D1-54222C63F5DA}</a:tableStyleId>
              </a:tblPr>
              <a:tblGrid>
                <a:gridCol w="2743200">
                  <a:extLst>
                    <a:ext uri="{9D8B030D-6E8A-4147-A177-3AD203B41FA5}">
                      <a16:colId xmlns:a16="http://schemas.microsoft.com/office/drawing/2014/main" val="327216404"/>
                    </a:ext>
                  </a:extLst>
                </a:gridCol>
                <a:gridCol w="2743200">
                  <a:extLst>
                    <a:ext uri="{9D8B030D-6E8A-4147-A177-3AD203B41FA5}">
                      <a16:colId xmlns:a16="http://schemas.microsoft.com/office/drawing/2014/main" val="4126839243"/>
                    </a:ext>
                  </a:extLst>
                </a:gridCol>
              </a:tblGrid>
              <a:tr h="256174">
                <a:tc>
                  <a:txBody>
                    <a:bodyPr/>
                    <a:lstStyle/>
                    <a:p>
                      <a:pPr algn="l" fontAlgn="base"/>
                      <a:r>
                        <a:rPr lang="en-SG" sz="1300" b="1" dirty="0">
                          <a:solidFill>
                            <a:srgbClr val="161616"/>
                          </a:solidFill>
                          <a:effectLst/>
                        </a:rPr>
                        <a:t>Value Mode</a:t>
                      </a:r>
                      <a:endParaRPr lang="en-SG" sz="1300" b="1" dirty="0">
                        <a:solidFill>
                          <a:srgbClr val="161616"/>
                        </a:solidFill>
                        <a:effectLst/>
                        <a:latin typeface="inherit"/>
                      </a:endParaRPr>
                    </a:p>
                  </a:txBody>
                  <a:tcPr marL="51235" marR="51235" marT="25617" marB="25617" anchor="ctr"/>
                </a:tc>
                <a:tc>
                  <a:txBody>
                    <a:bodyPr/>
                    <a:lstStyle/>
                    <a:p>
                      <a:pPr algn="l" fontAlgn="base"/>
                      <a:r>
                        <a:rPr lang="en-SG" sz="1300" b="1">
                          <a:solidFill>
                            <a:srgbClr val="161616"/>
                          </a:solidFill>
                          <a:effectLst/>
                        </a:rPr>
                        <a:t>Function</a:t>
                      </a:r>
                      <a:endParaRPr lang="en-SG" sz="1300" b="1">
                        <a:solidFill>
                          <a:srgbClr val="161616"/>
                        </a:solidFill>
                        <a:effectLst/>
                        <a:latin typeface="inherit"/>
                      </a:endParaRPr>
                    </a:p>
                  </a:txBody>
                  <a:tcPr marL="51235" marR="51235" marT="25617" marB="25617" anchor="ctr"/>
                </a:tc>
                <a:extLst>
                  <a:ext uri="{0D108BD9-81ED-4DB2-BD59-A6C34878D82A}">
                    <a16:rowId xmlns:a16="http://schemas.microsoft.com/office/drawing/2014/main" val="283948199"/>
                  </a:ext>
                </a:extLst>
              </a:tr>
              <a:tr h="461114">
                <a:tc>
                  <a:txBody>
                    <a:bodyPr/>
                    <a:lstStyle/>
                    <a:p>
                      <a:pPr algn="l" fontAlgn="ctr"/>
                      <a:r>
                        <a:rPr lang="en-SG" sz="1300">
                          <a:solidFill>
                            <a:srgbClr val="525252"/>
                          </a:solidFill>
                          <a:effectLst/>
                        </a:rPr>
                        <a:t>&lt;Read&gt;</a:t>
                      </a:r>
                      <a:endParaRPr lang="en-SG" sz="1300">
                        <a:solidFill>
                          <a:srgbClr val="525252"/>
                        </a:solidFill>
                        <a:effectLst/>
                        <a:latin typeface="inherit"/>
                      </a:endParaRPr>
                    </a:p>
                  </a:txBody>
                  <a:tcPr marL="51235" marR="51235" marT="25617" marB="25617" anchor="ctr"/>
                </a:tc>
                <a:tc>
                  <a:txBody>
                    <a:bodyPr/>
                    <a:lstStyle/>
                    <a:p>
                      <a:pPr algn="l" fontAlgn="ctr"/>
                      <a:r>
                        <a:rPr lang="en-SG" sz="1300">
                          <a:solidFill>
                            <a:srgbClr val="525252"/>
                          </a:solidFill>
                          <a:effectLst/>
                        </a:rPr>
                        <a:t>Data is read when the node is executed.</a:t>
                      </a:r>
                      <a:endParaRPr lang="en-SG" sz="1300">
                        <a:solidFill>
                          <a:srgbClr val="525252"/>
                        </a:solidFill>
                        <a:effectLst/>
                        <a:latin typeface="inherit"/>
                      </a:endParaRPr>
                    </a:p>
                  </a:txBody>
                  <a:tcPr marL="51235" marR="51235" marT="25617" marB="25617" anchor="ctr"/>
                </a:tc>
                <a:extLst>
                  <a:ext uri="{0D108BD9-81ED-4DB2-BD59-A6C34878D82A}">
                    <a16:rowId xmlns:a16="http://schemas.microsoft.com/office/drawing/2014/main" val="3495766316"/>
                  </a:ext>
                </a:extLst>
              </a:tr>
              <a:tr h="256174">
                <a:tc>
                  <a:txBody>
                    <a:bodyPr/>
                    <a:lstStyle/>
                    <a:p>
                      <a:pPr algn="l" fontAlgn="ctr"/>
                      <a:r>
                        <a:rPr lang="en-SG" sz="1300">
                          <a:solidFill>
                            <a:srgbClr val="525252"/>
                          </a:solidFill>
                          <a:effectLst/>
                        </a:rPr>
                        <a:t>&lt;Pass&gt;</a:t>
                      </a:r>
                      <a:endParaRPr lang="en-SG" sz="1300">
                        <a:solidFill>
                          <a:srgbClr val="525252"/>
                        </a:solidFill>
                        <a:effectLst/>
                        <a:latin typeface="inherit"/>
                      </a:endParaRPr>
                    </a:p>
                  </a:txBody>
                  <a:tcPr marL="51235" marR="51235" marT="25617" marB="25617" anchor="ctr"/>
                </a:tc>
                <a:tc>
                  <a:txBody>
                    <a:bodyPr/>
                    <a:lstStyle/>
                    <a:p>
                      <a:pPr algn="l" fontAlgn="ctr"/>
                      <a:r>
                        <a:rPr lang="en-SG" sz="1300" dirty="0">
                          <a:solidFill>
                            <a:srgbClr val="525252"/>
                          </a:solidFill>
                          <a:effectLst/>
                        </a:rPr>
                        <a:t>No data is read.</a:t>
                      </a:r>
                      <a:endParaRPr lang="en-SG" sz="1300" dirty="0">
                        <a:solidFill>
                          <a:srgbClr val="525252"/>
                        </a:solidFill>
                        <a:effectLst/>
                        <a:latin typeface="inherit"/>
                      </a:endParaRPr>
                    </a:p>
                  </a:txBody>
                  <a:tcPr marL="51235" marR="51235" marT="25617" marB="25617" anchor="ctr"/>
                </a:tc>
                <a:extLst>
                  <a:ext uri="{0D108BD9-81ED-4DB2-BD59-A6C34878D82A}">
                    <a16:rowId xmlns:a16="http://schemas.microsoft.com/office/drawing/2014/main" val="2405504114"/>
                  </a:ext>
                </a:extLst>
              </a:tr>
              <a:tr h="256174">
                <a:tc>
                  <a:txBody>
                    <a:bodyPr/>
                    <a:lstStyle/>
                    <a:p>
                      <a:pPr algn="l" fontAlgn="ctr"/>
                      <a:r>
                        <a:rPr lang="en-SG" sz="1300">
                          <a:solidFill>
                            <a:srgbClr val="525252"/>
                          </a:solidFill>
                          <a:effectLst/>
                        </a:rPr>
                        <a:t>&lt;Current&gt;</a:t>
                      </a:r>
                      <a:endParaRPr lang="en-SG" sz="1300">
                        <a:solidFill>
                          <a:srgbClr val="525252"/>
                        </a:solidFill>
                        <a:effectLst/>
                        <a:latin typeface="inherit"/>
                      </a:endParaRPr>
                    </a:p>
                  </a:txBody>
                  <a:tcPr marL="51235" marR="51235" marT="25617" marB="25617" anchor="ctr"/>
                </a:tc>
                <a:tc>
                  <a:txBody>
                    <a:bodyPr/>
                    <a:lstStyle/>
                    <a:p>
                      <a:pPr algn="l" fontAlgn="ctr"/>
                      <a:r>
                        <a:rPr lang="en-SG" sz="1300" dirty="0">
                          <a:solidFill>
                            <a:srgbClr val="525252"/>
                          </a:solidFill>
                          <a:effectLst/>
                        </a:rPr>
                        <a:t>Keep current data values.</a:t>
                      </a:r>
                      <a:endParaRPr lang="en-SG" sz="1300" dirty="0">
                        <a:solidFill>
                          <a:srgbClr val="525252"/>
                        </a:solidFill>
                        <a:effectLst/>
                        <a:latin typeface="inherit"/>
                      </a:endParaRPr>
                    </a:p>
                  </a:txBody>
                  <a:tcPr marL="51235" marR="51235" marT="25617" marB="25617" anchor="ctr"/>
                </a:tc>
                <a:extLst>
                  <a:ext uri="{0D108BD9-81ED-4DB2-BD59-A6C34878D82A}">
                    <a16:rowId xmlns:a16="http://schemas.microsoft.com/office/drawing/2014/main" val="312681643"/>
                  </a:ext>
                </a:extLst>
              </a:tr>
              <a:tr h="666053">
                <a:tc>
                  <a:txBody>
                    <a:bodyPr/>
                    <a:lstStyle/>
                    <a:p>
                      <a:pPr algn="l" fontAlgn="ctr"/>
                      <a:r>
                        <a:rPr lang="en-SG" sz="1300">
                          <a:solidFill>
                            <a:srgbClr val="525252"/>
                          </a:solidFill>
                          <a:effectLst/>
                        </a:rPr>
                        <a:t>Specify...</a:t>
                      </a:r>
                      <a:endParaRPr lang="en-SG" sz="1300">
                        <a:solidFill>
                          <a:srgbClr val="525252"/>
                        </a:solidFill>
                        <a:effectLst/>
                        <a:latin typeface="inherit"/>
                      </a:endParaRPr>
                    </a:p>
                  </a:txBody>
                  <a:tcPr marL="51235" marR="51235" marT="25617" marB="25617" anchor="ctr"/>
                </a:tc>
                <a:tc>
                  <a:txBody>
                    <a:bodyPr/>
                    <a:lstStyle/>
                    <a:p>
                      <a:pPr algn="l" fontAlgn="ctr"/>
                      <a:r>
                        <a:rPr lang="en-SG" sz="1300" dirty="0">
                          <a:solidFill>
                            <a:srgbClr val="525252"/>
                          </a:solidFill>
                          <a:effectLst/>
                        </a:rPr>
                        <a:t>A separate dialog box opens for you to specify values and measurement level options</a:t>
                      </a:r>
                      <a:endParaRPr lang="en-SG" sz="1300" dirty="0">
                        <a:solidFill>
                          <a:srgbClr val="525252"/>
                        </a:solidFill>
                        <a:effectLst/>
                        <a:latin typeface="inherit"/>
                      </a:endParaRPr>
                    </a:p>
                  </a:txBody>
                  <a:tcPr marL="51235" marR="51235" marT="25617" marB="25617" anchor="ctr"/>
                </a:tc>
                <a:extLst>
                  <a:ext uri="{0D108BD9-81ED-4DB2-BD59-A6C34878D82A}">
                    <a16:rowId xmlns:a16="http://schemas.microsoft.com/office/drawing/2014/main" val="636721103"/>
                  </a:ext>
                </a:extLst>
              </a:tr>
            </a:tbl>
          </a:graphicData>
        </a:graphic>
      </p:graphicFrame>
      <p:sp>
        <p:nvSpPr>
          <p:cNvPr id="9" name="Rectangle 8">
            <a:extLst>
              <a:ext uri="{FF2B5EF4-FFF2-40B4-BE49-F238E27FC236}">
                <a16:creationId xmlns:a16="http://schemas.microsoft.com/office/drawing/2014/main" id="{A9532075-E821-FD4A-BC53-E04B8EDA5310}"/>
              </a:ext>
            </a:extLst>
          </p:cNvPr>
          <p:cNvSpPr/>
          <p:nvPr/>
        </p:nvSpPr>
        <p:spPr>
          <a:xfrm>
            <a:off x="26894" y="77457"/>
            <a:ext cx="1417376" cy="369332"/>
          </a:xfrm>
          <a:prstGeom prst="rect">
            <a:avLst/>
          </a:prstGeom>
        </p:spPr>
        <p:txBody>
          <a:bodyPr wrap="none">
            <a:spAutoFit/>
          </a:bodyPr>
          <a:lstStyle/>
          <a:p>
            <a:r>
              <a:rPr lang="en-US" dirty="0"/>
              <a:t>Value mode</a:t>
            </a:r>
          </a:p>
        </p:txBody>
      </p:sp>
      <p:sp>
        <p:nvSpPr>
          <p:cNvPr id="10" name="Rectangle 9">
            <a:extLst>
              <a:ext uri="{FF2B5EF4-FFF2-40B4-BE49-F238E27FC236}">
                <a16:creationId xmlns:a16="http://schemas.microsoft.com/office/drawing/2014/main" id="{E1D8AB75-D0CA-C649-ACE9-3DCD122D9DBE}"/>
              </a:ext>
            </a:extLst>
          </p:cNvPr>
          <p:cNvSpPr/>
          <p:nvPr/>
        </p:nvSpPr>
        <p:spPr>
          <a:xfrm>
            <a:off x="60960" y="2450196"/>
            <a:ext cx="2371162" cy="646331"/>
          </a:xfrm>
          <a:prstGeom prst="rect">
            <a:avLst/>
          </a:prstGeom>
        </p:spPr>
        <p:txBody>
          <a:bodyPr wrap="none">
            <a:spAutoFit/>
          </a:bodyPr>
          <a:lstStyle/>
          <a:p>
            <a:r>
              <a:rPr lang="en-SG" dirty="0"/>
              <a:t>Checking type values</a:t>
            </a:r>
          </a:p>
          <a:p>
            <a:endParaRPr lang="en-US" dirty="0"/>
          </a:p>
        </p:txBody>
      </p:sp>
      <p:sp>
        <p:nvSpPr>
          <p:cNvPr id="12" name="Rectangle 11">
            <a:extLst>
              <a:ext uri="{FF2B5EF4-FFF2-40B4-BE49-F238E27FC236}">
                <a16:creationId xmlns:a16="http://schemas.microsoft.com/office/drawing/2014/main" id="{36361525-762F-1445-9651-350CC3622C86}"/>
              </a:ext>
            </a:extLst>
          </p:cNvPr>
          <p:cNvSpPr/>
          <p:nvPr/>
        </p:nvSpPr>
        <p:spPr>
          <a:xfrm>
            <a:off x="60959" y="2873174"/>
            <a:ext cx="11600329" cy="461665"/>
          </a:xfrm>
          <a:prstGeom prst="rect">
            <a:avLst/>
          </a:prstGeom>
        </p:spPr>
        <p:txBody>
          <a:bodyPr wrap="square">
            <a:spAutoFit/>
          </a:bodyPr>
          <a:lstStyle/>
          <a:p>
            <a:r>
              <a:rPr lang="en-SG" sz="1200" dirty="0">
                <a:solidFill>
                  <a:srgbClr val="161616"/>
                </a:solidFill>
                <a:latin typeface="IBM Plex Sans" panose="020B0503050203000203" pitchFamily="34" charset="0"/>
              </a:rPr>
              <a:t>Turning on the </a:t>
            </a:r>
            <a:r>
              <a:rPr lang="en-SG" sz="1200" b="1" dirty="0">
                <a:solidFill>
                  <a:srgbClr val="161616"/>
                </a:solidFill>
                <a:latin typeface="IBM Plex Sans" panose="020B0503050203000203" pitchFamily="34" charset="0"/>
              </a:rPr>
              <a:t>Check</a:t>
            </a:r>
            <a:r>
              <a:rPr lang="en-SG" sz="1200" dirty="0">
                <a:solidFill>
                  <a:srgbClr val="161616"/>
                </a:solidFill>
                <a:latin typeface="IBM Plex Sans" panose="020B0503050203000203" pitchFamily="34" charset="0"/>
              </a:rPr>
              <a:t> option for each field examines all values in that field to </a:t>
            </a:r>
            <a:r>
              <a:rPr lang="en-SG" sz="1200" dirty="0">
                <a:solidFill>
                  <a:srgbClr val="0070C0"/>
                </a:solidFill>
                <a:latin typeface="IBM Plex Sans" panose="020B0503050203000203" pitchFamily="34" charset="0"/>
              </a:rPr>
              <a:t>determine whether they comply with the current type settings </a:t>
            </a:r>
            <a:r>
              <a:rPr lang="en-SG" sz="1200" dirty="0">
                <a:solidFill>
                  <a:srgbClr val="161616"/>
                </a:solidFill>
                <a:latin typeface="IBM Plex Sans" panose="020B0503050203000203" pitchFamily="34" charset="0"/>
              </a:rPr>
              <a:t>or the values that you've specified</a:t>
            </a:r>
            <a:endParaRPr lang="en-US" sz="1200" dirty="0"/>
          </a:p>
        </p:txBody>
      </p:sp>
      <p:graphicFrame>
        <p:nvGraphicFramePr>
          <p:cNvPr id="13" name="Table 13">
            <a:extLst>
              <a:ext uri="{FF2B5EF4-FFF2-40B4-BE49-F238E27FC236}">
                <a16:creationId xmlns:a16="http://schemas.microsoft.com/office/drawing/2014/main" id="{266AC463-664A-024A-BD25-78D0C5FF815A}"/>
              </a:ext>
            </a:extLst>
          </p:cNvPr>
          <p:cNvGraphicFramePr>
            <a:graphicFrameLocks noGrp="1"/>
          </p:cNvGraphicFramePr>
          <p:nvPr>
            <p:extLst>
              <p:ext uri="{D42A27DB-BD31-4B8C-83A1-F6EECF244321}">
                <p14:modId xmlns:p14="http://schemas.microsoft.com/office/powerpoint/2010/main" val="4257026488"/>
              </p:ext>
            </p:extLst>
          </p:nvPr>
        </p:nvGraphicFramePr>
        <p:xfrm>
          <a:off x="195431" y="3592119"/>
          <a:ext cx="10501857" cy="3247315"/>
        </p:xfrm>
        <a:graphic>
          <a:graphicData uri="http://schemas.openxmlformats.org/drawingml/2006/table">
            <a:tbl>
              <a:tblPr firstRow="1" bandRow="1">
                <a:tableStyleId>{5940675A-B579-460E-94D1-54222C63F5DA}</a:tableStyleId>
              </a:tblPr>
              <a:tblGrid>
                <a:gridCol w="1265816">
                  <a:extLst>
                    <a:ext uri="{9D8B030D-6E8A-4147-A177-3AD203B41FA5}">
                      <a16:colId xmlns:a16="http://schemas.microsoft.com/office/drawing/2014/main" val="2898220189"/>
                    </a:ext>
                  </a:extLst>
                </a:gridCol>
                <a:gridCol w="9236041">
                  <a:extLst>
                    <a:ext uri="{9D8B030D-6E8A-4147-A177-3AD203B41FA5}">
                      <a16:colId xmlns:a16="http://schemas.microsoft.com/office/drawing/2014/main" val="1621216979"/>
                    </a:ext>
                  </a:extLst>
                </a:gridCol>
              </a:tblGrid>
              <a:tr h="370840">
                <a:tc>
                  <a:txBody>
                    <a:bodyPr/>
                    <a:lstStyle/>
                    <a:p>
                      <a:r>
                        <a:rPr lang="en-SG" sz="1200" b="1" dirty="0">
                          <a:solidFill>
                            <a:srgbClr val="161616"/>
                          </a:solidFill>
                          <a:latin typeface="inherit"/>
                        </a:rPr>
                        <a:t>None.</a:t>
                      </a:r>
                      <a:r>
                        <a:rPr lang="en-SG" sz="1200" dirty="0">
                          <a:solidFill>
                            <a:srgbClr val="161616"/>
                          </a:solidFill>
                          <a:latin typeface="IBM Plex Sans" panose="020B0503050203000203" pitchFamily="34" charset="0"/>
                        </a:rPr>
                        <a:t> </a:t>
                      </a:r>
                      <a:endParaRPr lang="en-US" sz="12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SG" sz="1200" dirty="0">
                          <a:solidFill>
                            <a:srgbClr val="161616"/>
                          </a:solidFill>
                          <a:latin typeface="IBM Plex Sans" panose="020B0503050203000203" pitchFamily="34" charset="0"/>
                        </a:rPr>
                        <a:t>Values will be passed through without checking. This is the default setting.</a:t>
                      </a:r>
                    </a:p>
                  </a:txBody>
                  <a:tcPr/>
                </a:tc>
                <a:extLst>
                  <a:ext uri="{0D108BD9-81ED-4DB2-BD59-A6C34878D82A}">
                    <a16:rowId xmlns:a16="http://schemas.microsoft.com/office/drawing/2014/main" val="2467764620"/>
                  </a:ext>
                </a:extLst>
              </a:tr>
              <a:tr h="370840">
                <a:tc>
                  <a:txBody>
                    <a:bodyPr/>
                    <a:lstStyle/>
                    <a:p>
                      <a:r>
                        <a:rPr lang="en-SG" sz="1200" b="1" dirty="0">
                          <a:solidFill>
                            <a:srgbClr val="161616"/>
                          </a:solidFill>
                          <a:latin typeface="inherit"/>
                        </a:rPr>
                        <a:t>Nullify.</a:t>
                      </a:r>
                      <a:r>
                        <a:rPr lang="en-SG" sz="1200" dirty="0">
                          <a:solidFill>
                            <a:srgbClr val="161616"/>
                          </a:solidFill>
                          <a:latin typeface="IBM Plex Sans" panose="020B0503050203000203" pitchFamily="34" charset="0"/>
                        </a:rPr>
                        <a:t> </a:t>
                      </a:r>
                      <a:endParaRPr lang="en-US" sz="12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SG" sz="1200" dirty="0">
                          <a:solidFill>
                            <a:srgbClr val="161616"/>
                          </a:solidFill>
                          <a:latin typeface="IBM Plex Sans" panose="020B0503050203000203" pitchFamily="34" charset="0"/>
                        </a:rPr>
                        <a:t>Change values outside of the limits to the system null ($null$).</a:t>
                      </a:r>
                    </a:p>
                  </a:txBody>
                  <a:tcPr/>
                </a:tc>
                <a:extLst>
                  <a:ext uri="{0D108BD9-81ED-4DB2-BD59-A6C34878D82A}">
                    <a16:rowId xmlns:a16="http://schemas.microsoft.com/office/drawing/2014/main" val="2309800052"/>
                  </a:ext>
                </a:extLst>
              </a:tr>
              <a:tr h="370840">
                <a:tc>
                  <a:txBody>
                    <a:bodyPr/>
                    <a:lstStyle/>
                    <a:p>
                      <a:r>
                        <a:rPr lang="en-SG" sz="1200" b="1" dirty="0">
                          <a:solidFill>
                            <a:srgbClr val="161616"/>
                          </a:solidFill>
                          <a:latin typeface="inherit"/>
                        </a:rPr>
                        <a:t>Coerce.</a:t>
                      </a:r>
                      <a:r>
                        <a:rPr lang="en-SG" sz="1200" dirty="0">
                          <a:solidFill>
                            <a:srgbClr val="161616"/>
                          </a:solidFill>
                          <a:latin typeface="IBM Plex Sans" panose="020B0503050203000203" pitchFamily="34" charset="0"/>
                        </a:rPr>
                        <a:t> </a:t>
                      </a:r>
                      <a:endParaRPr lang="en-US" sz="1200" dirty="0"/>
                    </a:p>
                  </a:txBody>
                  <a:tcPr/>
                </a:tc>
                <a:tc>
                  <a:txBody>
                    <a:bodyPr/>
                    <a:lstStyle/>
                    <a:p>
                      <a:pPr fontAlgn="base"/>
                      <a:r>
                        <a:rPr lang="en-SG" sz="1200" dirty="0">
                          <a:solidFill>
                            <a:srgbClr val="161616"/>
                          </a:solidFill>
                          <a:latin typeface="IBM Plex Sans" panose="020B0503050203000203" pitchFamily="34" charset="0"/>
                        </a:rPr>
                        <a:t>Fields whose measurement levels are fully instantiated will be checked for values that fall outside the specified ranges. Unspecified values will be converted to a legal value for that measurement level using the following rules:</a:t>
                      </a:r>
                    </a:p>
                    <a:p>
                      <a:pPr fontAlgn="base">
                        <a:buFont typeface="Arial" panose="020B0604020202020204" pitchFamily="34" charset="0"/>
                        <a:buChar char="•"/>
                      </a:pPr>
                      <a:r>
                        <a:rPr lang="en-SG" sz="1200" dirty="0">
                          <a:solidFill>
                            <a:srgbClr val="0070C0"/>
                          </a:solidFill>
                          <a:latin typeface="inherit"/>
                        </a:rPr>
                        <a:t>For flags, any value other than the true and false value is converted to the false value</a:t>
                      </a:r>
                    </a:p>
                    <a:p>
                      <a:pPr fontAlgn="base">
                        <a:buFont typeface="Arial" panose="020B0604020202020204" pitchFamily="34" charset="0"/>
                        <a:buChar char="•"/>
                      </a:pPr>
                      <a:r>
                        <a:rPr lang="en-SG" sz="1200" dirty="0">
                          <a:solidFill>
                            <a:srgbClr val="0070C0"/>
                          </a:solidFill>
                          <a:latin typeface="inherit"/>
                        </a:rPr>
                        <a:t>For sets (nominal or ordinal), any unknown value is converted to the first member of the set's values</a:t>
                      </a:r>
                    </a:p>
                    <a:p>
                      <a:pPr fontAlgn="base">
                        <a:buFont typeface="Arial" panose="020B0604020202020204" pitchFamily="34" charset="0"/>
                        <a:buChar char="•"/>
                      </a:pPr>
                      <a:r>
                        <a:rPr lang="en-SG" sz="1200" dirty="0">
                          <a:solidFill>
                            <a:srgbClr val="0070C0"/>
                          </a:solidFill>
                          <a:latin typeface="inherit"/>
                        </a:rPr>
                        <a:t>Numbers greater than the upper limit of a range are replaced by the upper limit</a:t>
                      </a:r>
                    </a:p>
                    <a:p>
                      <a:pPr fontAlgn="base">
                        <a:buFont typeface="Arial" panose="020B0604020202020204" pitchFamily="34" charset="0"/>
                        <a:buChar char="•"/>
                      </a:pPr>
                      <a:r>
                        <a:rPr lang="en-SG" sz="1200" dirty="0">
                          <a:solidFill>
                            <a:srgbClr val="0070C0"/>
                          </a:solidFill>
                          <a:latin typeface="inherit"/>
                        </a:rPr>
                        <a:t>Numbers less than the lower limit of a range are replaced by the lower limit</a:t>
                      </a:r>
                    </a:p>
                    <a:p>
                      <a:pPr fontAlgn="base">
                        <a:buFont typeface="Arial" panose="020B0604020202020204" pitchFamily="34" charset="0"/>
                        <a:buChar char="•"/>
                      </a:pPr>
                      <a:r>
                        <a:rPr lang="en-SG" sz="1200" dirty="0">
                          <a:solidFill>
                            <a:srgbClr val="0070C0"/>
                          </a:solidFill>
                          <a:latin typeface="inherit"/>
                        </a:rPr>
                        <a:t>Null values in a range are given the midpoint value for that range</a:t>
                      </a:r>
                    </a:p>
                  </a:txBody>
                  <a:tcPr/>
                </a:tc>
                <a:extLst>
                  <a:ext uri="{0D108BD9-81ED-4DB2-BD59-A6C34878D82A}">
                    <a16:rowId xmlns:a16="http://schemas.microsoft.com/office/drawing/2014/main" val="1081810397"/>
                  </a:ext>
                </a:extLst>
              </a:tr>
              <a:tr h="392355">
                <a:tc>
                  <a:txBody>
                    <a:bodyPr/>
                    <a:lstStyle/>
                    <a:p>
                      <a:r>
                        <a:rPr lang="en-SG" sz="1200" b="1" dirty="0">
                          <a:solidFill>
                            <a:srgbClr val="161616"/>
                          </a:solidFill>
                          <a:latin typeface="inherit"/>
                        </a:rPr>
                        <a:t>Discard.</a:t>
                      </a:r>
                      <a:r>
                        <a:rPr lang="en-SG" sz="1200" dirty="0">
                          <a:solidFill>
                            <a:srgbClr val="161616"/>
                          </a:solidFill>
                          <a:latin typeface="IBM Plex Sans" panose="020B0503050203000203" pitchFamily="34" charset="0"/>
                        </a:rPr>
                        <a:t> </a:t>
                      </a:r>
                      <a:endParaRPr lang="en-US" sz="12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SG" sz="1200" dirty="0">
                          <a:solidFill>
                            <a:srgbClr val="161616"/>
                          </a:solidFill>
                          <a:latin typeface="IBM Plex Sans" panose="020B0503050203000203" pitchFamily="34" charset="0"/>
                        </a:rPr>
                        <a:t>When illegal values are found, the entire record is discarded.</a:t>
                      </a:r>
                    </a:p>
                  </a:txBody>
                  <a:tcPr/>
                </a:tc>
                <a:extLst>
                  <a:ext uri="{0D108BD9-81ED-4DB2-BD59-A6C34878D82A}">
                    <a16:rowId xmlns:a16="http://schemas.microsoft.com/office/drawing/2014/main" val="2364535806"/>
                  </a:ext>
                </a:extLst>
              </a:tr>
              <a:tr h="370840">
                <a:tc>
                  <a:txBody>
                    <a:bodyPr/>
                    <a:lstStyle/>
                    <a:p>
                      <a:r>
                        <a:rPr lang="en-SG" sz="1200" b="1" dirty="0">
                          <a:solidFill>
                            <a:srgbClr val="161616"/>
                          </a:solidFill>
                          <a:latin typeface="inherit"/>
                        </a:rPr>
                        <a:t>Warn.</a:t>
                      </a:r>
                      <a:r>
                        <a:rPr lang="en-SG" sz="1200" dirty="0">
                          <a:solidFill>
                            <a:srgbClr val="161616"/>
                          </a:solidFill>
                          <a:latin typeface="IBM Plex Sans" panose="020B0503050203000203" pitchFamily="34" charset="0"/>
                        </a:rPr>
                        <a:t> </a:t>
                      </a:r>
                      <a:endParaRPr lang="en-US" sz="12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SG" sz="1200" dirty="0">
                          <a:solidFill>
                            <a:srgbClr val="161616"/>
                          </a:solidFill>
                          <a:latin typeface="IBM Plex Sans" panose="020B0503050203000203" pitchFamily="34" charset="0"/>
                        </a:rPr>
                        <a:t>The number of illegal items is counted and reported in the flow properties dialog when all of the data has been read.</a:t>
                      </a:r>
                    </a:p>
                  </a:txBody>
                  <a:tcPr/>
                </a:tc>
                <a:extLst>
                  <a:ext uri="{0D108BD9-81ED-4DB2-BD59-A6C34878D82A}">
                    <a16:rowId xmlns:a16="http://schemas.microsoft.com/office/drawing/2014/main" val="718931131"/>
                  </a:ext>
                </a:extLst>
              </a:tr>
              <a:tr h="370840">
                <a:tc>
                  <a:txBody>
                    <a:bodyPr/>
                    <a:lstStyle/>
                    <a:p>
                      <a:r>
                        <a:rPr lang="en-SG" sz="1200" b="1" dirty="0">
                          <a:solidFill>
                            <a:srgbClr val="161616"/>
                          </a:solidFill>
                          <a:latin typeface="inherit"/>
                        </a:rPr>
                        <a:t>Abort.</a:t>
                      </a:r>
                      <a:r>
                        <a:rPr lang="en-SG" sz="1200" dirty="0">
                          <a:solidFill>
                            <a:srgbClr val="161616"/>
                          </a:solidFill>
                          <a:latin typeface="IBM Plex Sans" panose="020B0503050203000203" pitchFamily="34" charset="0"/>
                        </a:rPr>
                        <a:t> </a:t>
                      </a:r>
                      <a:endParaRPr lang="en-US" sz="1200" dirty="0"/>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SG" sz="1200" dirty="0">
                          <a:solidFill>
                            <a:srgbClr val="161616"/>
                          </a:solidFill>
                          <a:latin typeface="IBM Plex Sans" panose="020B0503050203000203" pitchFamily="34" charset="0"/>
                        </a:rPr>
                        <a:t>The first illegal value encountered terminates the running of the flow. The error is reported in the flow properties dialog.</a:t>
                      </a:r>
                      <a:endParaRPr lang="en-SG" sz="1200" b="0" i="0" u="none" strike="noStrike" dirty="0">
                        <a:solidFill>
                          <a:srgbClr val="161616"/>
                        </a:solidFill>
                        <a:effectLst/>
                        <a:latin typeface="IBM Plex Sans" panose="020B0503050203000203" pitchFamily="34" charset="0"/>
                      </a:endParaRPr>
                    </a:p>
                  </a:txBody>
                  <a:tcPr/>
                </a:tc>
                <a:extLst>
                  <a:ext uri="{0D108BD9-81ED-4DB2-BD59-A6C34878D82A}">
                    <a16:rowId xmlns:a16="http://schemas.microsoft.com/office/drawing/2014/main" val="1941404715"/>
                  </a:ext>
                </a:extLst>
              </a:tr>
            </a:tbl>
          </a:graphicData>
        </a:graphic>
      </p:graphicFrame>
    </p:spTree>
    <p:extLst>
      <p:ext uri="{BB962C8B-B14F-4D97-AF65-F5344CB8AC3E}">
        <p14:creationId xmlns:p14="http://schemas.microsoft.com/office/powerpoint/2010/main" val="1850973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811291-002F-4F4D-BE4B-6918A154C9F2}"/>
              </a:ext>
            </a:extLst>
          </p:cNvPr>
          <p:cNvSpPr>
            <a:spLocks noGrp="1"/>
          </p:cNvSpPr>
          <p:nvPr>
            <p:ph type="sldNum" sz="quarter" idx="10"/>
          </p:nvPr>
        </p:nvSpPr>
        <p:spPr/>
        <p:txBody>
          <a:bodyPr/>
          <a:lstStyle/>
          <a:p>
            <a:fld id="{D0BE6F14-FF48-0F4F-A8AA-2E3F25371E4A}" type="slidenum">
              <a:rPr lang="en-US" noProof="0" smtClean="0"/>
              <a:pPr/>
              <a:t>11</a:t>
            </a:fld>
            <a:endParaRPr lang="en-US" noProof="0"/>
          </a:p>
        </p:txBody>
      </p:sp>
      <p:sp>
        <p:nvSpPr>
          <p:cNvPr id="7" name="TextBox 6">
            <a:extLst>
              <a:ext uri="{FF2B5EF4-FFF2-40B4-BE49-F238E27FC236}">
                <a16:creationId xmlns:a16="http://schemas.microsoft.com/office/drawing/2014/main" id="{1D752329-6F84-1947-AD33-97A1E20E56A7}"/>
              </a:ext>
            </a:extLst>
          </p:cNvPr>
          <p:cNvSpPr txBox="1"/>
          <p:nvPr/>
        </p:nvSpPr>
        <p:spPr>
          <a:xfrm>
            <a:off x="497383" y="4611001"/>
            <a:ext cx="4927952" cy="369332"/>
          </a:xfrm>
          <a:prstGeom prst="rect">
            <a:avLst/>
          </a:prstGeom>
          <a:noFill/>
        </p:spPr>
        <p:txBody>
          <a:bodyPr wrap="none" rtlCol="0">
            <a:spAutoFit/>
          </a:bodyPr>
          <a:lstStyle/>
          <a:p>
            <a:r>
              <a:rPr lang="en-US" dirty="0"/>
              <a:t>Data table showing blanks and missing values</a:t>
            </a:r>
          </a:p>
        </p:txBody>
      </p:sp>
      <p:pic>
        <p:nvPicPr>
          <p:cNvPr id="2" name="Picture 1">
            <a:extLst>
              <a:ext uri="{FF2B5EF4-FFF2-40B4-BE49-F238E27FC236}">
                <a16:creationId xmlns:a16="http://schemas.microsoft.com/office/drawing/2014/main" id="{4C7C95A9-AF76-1A43-A76B-E92CBCC9EA29}"/>
              </a:ext>
            </a:extLst>
          </p:cNvPr>
          <p:cNvPicPr>
            <a:picLocks noChangeAspect="1"/>
          </p:cNvPicPr>
          <p:nvPr/>
        </p:nvPicPr>
        <p:blipFill>
          <a:blip r:embed="rId2"/>
          <a:stretch>
            <a:fillRect/>
          </a:stretch>
        </p:blipFill>
        <p:spPr>
          <a:xfrm>
            <a:off x="497383" y="1198079"/>
            <a:ext cx="10712460" cy="3335245"/>
          </a:xfrm>
          <a:prstGeom prst="rect">
            <a:avLst/>
          </a:prstGeom>
          <a:ln>
            <a:solidFill>
              <a:schemeClr val="tx1"/>
            </a:solidFill>
          </a:ln>
        </p:spPr>
      </p:pic>
      <p:sp>
        <p:nvSpPr>
          <p:cNvPr id="13" name="Title 1">
            <a:extLst>
              <a:ext uri="{FF2B5EF4-FFF2-40B4-BE49-F238E27FC236}">
                <a16:creationId xmlns:a16="http://schemas.microsoft.com/office/drawing/2014/main" id="{7B696867-3657-A94F-B3CA-A93758A7C885}"/>
              </a:ext>
            </a:extLst>
          </p:cNvPr>
          <p:cNvSpPr>
            <a:spLocks noGrp="1"/>
          </p:cNvSpPr>
          <p:nvPr>
            <p:ph type="title"/>
          </p:nvPr>
        </p:nvSpPr>
        <p:spPr>
          <a:xfrm>
            <a:off x="304800" y="268224"/>
            <a:ext cx="11582400" cy="667512"/>
          </a:xfrm>
        </p:spPr>
        <p:txBody>
          <a:bodyPr/>
          <a:lstStyle/>
          <a:p>
            <a:r>
              <a:rPr lang="en-US" dirty="0"/>
              <a:t>QUICK EXERCISE</a:t>
            </a:r>
          </a:p>
        </p:txBody>
      </p:sp>
      <p:sp>
        <p:nvSpPr>
          <p:cNvPr id="5" name="Rectangle 4">
            <a:extLst>
              <a:ext uri="{FF2B5EF4-FFF2-40B4-BE49-F238E27FC236}">
                <a16:creationId xmlns:a16="http://schemas.microsoft.com/office/drawing/2014/main" id="{A98676E7-F396-134C-B1B9-6113053918A0}"/>
              </a:ext>
            </a:extLst>
          </p:cNvPr>
          <p:cNvSpPr/>
          <p:nvPr/>
        </p:nvSpPr>
        <p:spPr>
          <a:xfrm>
            <a:off x="94612" y="648371"/>
            <a:ext cx="4748416" cy="369332"/>
          </a:xfrm>
          <a:prstGeom prst="rect">
            <a:avLst/>
          </a:prstGeom>
        </p:spPr>
        <p:txBody>
          <a:bodyPr wrap="none">
            <a:spAutoFit/>
          </a:bodyPr>
          <a:lstStyle/>
          <a:p>
            <a:pPr marL="457200" indent="-457200">
              <a:buAutoNum type="arabicPeriod"/>
            </a:pPr>
            <a:r>
              <a:rPr lang="en-US" dirty="0"/>
              <a:t>Take a look of </a:t>
            </a:r>
            <a:r>
              <a:rPr lang="en-US" dirty="0" err="1"/>
              <a:t>SmallSampleMissing.csv</a:t>
            </a:r>
            <a:r>
              <a:rPr lang="en-US" dirty="0"/>
              <a:t> </a:t>
            </a:r>
          </a:p>
        </p:txBody>
      </p:sp>
    </p:spTree>
    <p:extLst>
      <p:ext uri="{BB962C8B-B14F-4D97-AF65-F5344CB8AC3E}">
        <p14:creationId xmlns:p14="http://schemas.microsoft.com/office/powerpoint/2010/main" val="272748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E4738-E9BE-F04B-9207-4E85BED319D6}"/>
              </a:ext>
            </a:extLst>
          </p:cNvPr>
          <p:cNvSpPr>
            <a:spLocks noGrp="1"/>
          </p:cNvSpPr>
          <p:nvPr>
            <p:ph type="title"/>
          </p:nvPr>
        </p:nvSpPr>
        <p:spPr/>
        <p:txBody>
          <a:bodyPr/>
          <a:lstStyle/>
          <a:p>
            <a:r>
              <a:rPr lang="en-US" dirty="0"/>
              <a:t>Data audit</a:t>
            </a:r>
          </a:p>
        </p:txBody>
      </p:sp>
      <p:sp>
        <p:nvSpPr>
          <p:cNvPr id="3" name="Slide Number Placeholder 2">
            <a:extLst>
              <a:ext uri="{FF2B5EF4-FFF2-40B4-BE49-F238E27FC236}">
                <a16:creationId xmlns:a16="http://schemas.microsoft.com/office/drawing/2014/main" id="{DFCCFCB4-DAF0-8B40-B5EF-0F5E809FFBE8}"/>
              </a:ext>
            </a:extLst>
          </p:cNvPr>
          <p:cNvSpPr>
            <a:spLocks noGrp="1"/>
          </p:cNvSpPr>
          <p:nvPr>
            <p:ph type="sldNum" sz="quarter" idx="10"/>
          </p:nvPr>
        </p:nvSpPr>
        <p:spPr/>
        <p:txBody>
          <a:bodyPr/>
          <a:lstStyle/>
          <a:p>
            <a:fld id="{D0BE6F14-FF48-0F4F-A8AA-2E3F25371E4A}" type="slidenum">
              <a:rPr lang="en-US" noProof="0" smtClean="0"/>
              <a:pPr/>
              <a:t>12</a:t>
            </a:fld>
            <a:endParaRPr lang="en-US" noProof="0"/>
          </a:p>
        </p:txBody>
      </p:sp>
      <p:pic>
        <p:nvPicPr>
          <p:cNvPr id="5" name="Picture 4">
            <a:extLst>
              <a:ext uri="{FF2B5EF4-FFF2-40B4-BE49-F238E27FC236}">
                <a16:creationId xmlns:a16="http://schemas.microsoft.com/office/drawing/2014/main" id="{5DBBD414-7420-174C-860C-360571D076A5}"/>
              </a:ext>
            </a:extLst>
          </p:cNvPr>
          <p:cNvPicPr>
            <a:picLocks noChangeAspect="1"/>
          </p:cNvPicPr>
          <p:nvPr/>
        </p:nvPicPr>
        <p:blipFill>
          <a:blip r:embed="rId3"/>
          <a:stretch>
            <a:fillRect/>
          </a:stretch>
        </p:blipFill>
        <p:spPr>
          <a:xfrm>
            <a:off x="176604" y="752587"/>
            <a:ext cx="9408460" cy="2956374"/>
          </a:xfrm>
          <a:prstGeom prst="rect">
            <a:avLst/>
          </a:prstGeom>
          <a:ln>
            <a:solidFill>
              <a:schemeClr val="tx1"/>
            </a:solidFill>
          </a:ln>
        </p:spPr>
      </p:pic>
      <p:sp>
        <p:nvSpPr>
          <p:cNvPr id="12" name="TextBox 11">
            <a:extLst>
              <a:ext uri="{FF2B5EF4-FFF2-40B4-BE49-F238E27FC236}">
                <a16:creationId xmlns:a16="http://schemas.microsoft.com/office/drawing/2014/main" id="{5F059B29-BD75-0746-B542-FA3C40EF024F}"/>
              </a:ext>
            </a:extLst>
          </p:cNvPr>
          <p:cNvSpPr txBox="1"/>
          <p:nvPr/>
        </p:nvSpPr>
        <p:spPr>
          <a:xfrm>
            <a:off x="9599407" y="2046442"/>
            <a:ext cx="2592593" cy="954107"/>
          </a:xfrm>
          <a:prstGeom prst="rect">
            <a:avLst/>
          </a:prstGeom>
          <a:solidFill>
            <a:schemeClr val="tx1">
              <a:alpha val="16673"/>
            </a:schemeClr>
          </a:solidFill>
        </p:spPr>
        <p:txBody>
          <a:bodyPr wrap="square" rtlCol="0">
            <a:spAutoFit/>
          </a:bodyPr>
          <a:lstStyle/>
          <a:p>
            <a:r>
              <a:rPr lang="en-US" sz="1400" u="sng" dirty="0"/>
              <a:t>Continuous –</a:t>
            </a:r>
          </a:p>
          <a:p>
            <a:r>
              <a:rPr lang="en-US" sz="1400" dirty="0"/>
              <a:t> Min, max Mean, Std. Dev Skewness, valid </a:t>
            </a:r>
          </a:p>
          <a:p>
            <a:r>
              <a:rPr lang="en-US" sz="1400" dirty="0"/>
              <a:t>Histogram</a:t>
            </a:r>
          </a:p>
        </p:txBody>
      </p:sp>
      <p:sp>
        <p:nvSpPr>
          <p:cNvPr id="13" name="Rectangle 12">
            <a:extLst>
              <a:ext uri="{FF2B5EF4-FFF2-40B4-BE49-F238E27FC236}">
                <a16:creationId xmlns:a16="http://schemas.microsoft.com/office/drawing/2014/main" id="{95AE4898-F8CD-B740-872C-2446F1A0DD11}"/>
              </a:ext>
            </a:extLst>
          </p:cNvPr>
          <p:cNvSpPr/>
          <p:nvPr/>
        </p:nvSpPr>
        <p:spPr>
          <a:xfrm>
            <a:off x="9585064" y="752701"/>
            <a:ext cx="2592593" cy="738664"/>
          </a:xfrm>
          <a:prstGeom prst="rect">
            <a:avLst/>
          </a:prstGeom>
          <a:solidFill>
            <a:schemeClr val="tx1">
              <a:alpha val="15000"/>
            </a:schemeClr>
          </a:solidFill>
        </p:spPr>
        <p:txBody>
          <a:bodyPr wrap="square">
            <a:spAutoFit/>
          </a:bodyPr>
          <a:lstStyle/>
          <a:p>
            <a:r>
              <a:rPr lang="en-US" sz="1400" u="sng" dirty="0"/>
              <a:t>Categorical</a:t>
            </a:r>
            <a:r>
              <a:rPr lang="en-US" sz="1400" dirty="0"/>
              <a:t> </a:t>
            </a:r>
          </a:p>
          <a:p>
            <a:r>
              <a:rPr lang="en-US" sz="1400" dirty="0"/>
              <a:t>Unique, Valid data</a:t>
            </a:r>
          </a:p>
          <a:p>
            <a:r>
              <a:rPr lang="en-US" sz="1400" dirty="0"/>
              <a:t>Bar chart</a:t>
            </a:r>
          </a:p>
        </p:txBody>
      </p:sp>
      <p:pic>
        <p:nvPicPr>
          <p:cNvPr id="14" name="Picture 13">
            <a:extLst>
              <a:ext uri="{FF2B5EF4-FFF2-40B4-BE49-F238E27FC236}">
                <a16:creationId xmlns:a16="http://schemas.microsoft.com/office/drawing/2014/main" id="{D9FAE2ED-E121-934D-8CD8-046D7A9CDDD7}"/>
              </a:ext>
            </a:extLst>
          </p:cNvPr>
          <p:cNvPicPr>
            <a:picLocks noChangeAspect="1"/>
          </p:cNvPicPr>
          <p:nvPr/>
        </p:nvPicPr>
        <p:blipFill>
          <a:blip r:embed="rId4"/>
          <a:stretch>
            <a:fillRect/>
          </a:stretch>
        </p:blipFill>
        <p:spPr>
          <a:xfrm>
            <a:off x="176604" y="4217710"/>
            <a:ext cx="9422803" cy="1963221"/>
          </a:xfrm>
          <a:prstGeom prst="rect">
            <a:avLst/>
          </a:prstGeom>
          <a:ln>
            <a:solidFill>
              <a:schemeClr val="tx1"/>
            </a:solidFill>
          </a:ln>
        </p:spPr>
      </p:pic>
      <p:graphicFrame>
        <p:nvGraphicFramePr>
          <p:cNvPr id="15" name="Table 14">
            <a:extLst>
              <a:ext uri="{FF2B5EF4-FFF2-40B4-BE49-F238E27FC236}">
                <a16:creationId xmlns:a16="http://schemas.microsoft.com/office/drawing/2014/main" id="{ED97047A-778E-5A40-A9FB-1CE11C94C4F7}"/>
              </a:ext>
            </a:extLst>
          </p:cNvPr>
          <p:cNvGraphicFramePr>
            <a:graphicFrameLocks noGrp="1"/>
          </p:cNvGraphicFramePr>
          <p:nvPr>
            <p:extLst>
              <p:ext uri="{D42A27DB-BD31-4B8C-83A1-F6EECF244321}">
                <p14:modId xmlns:p14="http://schemas.microsoft.com/office/powerpoint/2010/main" val="4086780290"/>
              </p:ext>
            </p:extLst>
          </p:nvPr>
        </p:nvGraphicFramePr>
        <p:xfrm>
          <a:off x="9673365" y="3708961"/>
          <a:ext cx="2415989" cy="3053260"/>
        </p:xfrm>
        <a:graphic>
          <a:graphicData uri="http://schemas.openxmlformats.org/drawingml/2006/table">
            <a:tbl>
              <a:tblPr/>
              <a:tblGrid>
                <a:gridCol w="846032">
                  <a:extLst>
                    <a:ext uri="{9D8B030D-6E8A-4147-A177-3AD203B41FA5}">
                      <a16:colId xmlns:a16="http://schemas.microsoft.com/office/drawing/2014/main" val="1491635045"/>
                    </a:ext>
                  </a:extLst>
                </a:gridCol>
                <a:gridCol w="1569957">
                  <a:extLst>
                    <a:ext uri="{9D8B030D-6E8A-4147-A177-3AD203B41FA5}">
                      <a16:colId xmlns:a16="http://schemas.microsoft.com/office/drawing/2014/main" val="3275930315"/>
                    </a:ext>
                  </a:extLst>
                </a:gridCol>
              </a:tblGrid>
              <a:tr h="0">
                <a:tc>
                  <a:txBody>
                    <a:bodyPr/>
                    <a:lstStyle/>
                    <a:p>
                      <a:r>
                        <a:rPr lang="en-SG" sz="1000" kern="1200" dirty="0">
                          <a:solidFill>
                            <a:schemeClr val="tx1"/>
                          </a:solidFill>
                          <a:latin typeface="+mn-lt"/>
                          <a:ea typeface="+mn-ea"/>
                          <a:cs typeface="+mn-cs"/>
                        </a:rPr>
                        <a:t>Type of missing data</a:t>
                      </a:r>
                    </a:p>
                  </a:txBody>
                  <a:tcPr marL="63062" marR="63062" marT="15766" marB="15766"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chemeClr val="tx1">
                        <a:alpha val="17000"/>
                      </a:schemeClr>
                    </a:solidFill>
                  </a:tcPr>
                </a:tc>
                <a:tc>
                  <a:txBody>
                    <a:bodyPr/>
                    <a:lstStyle/>
                    <a:p>
                      <a:r>
                        <a:rPr lang="en-SG" sz="1000" kern="1200" dirty="0">
                          <a:solidFill>
                            <a:schemeClr val="tx1"/>
                          </a:solidFill>
                          <a:latin typeface="+mn-lt"/>
                          <a:ea typeface="+mn-ea"/>
                          <a:cs typeface="+mn-cs"/>
                        </a:rPr>
                        <a:t>Definition</a:t>
                      </a:r>
                    </a:p>
                  </a:txBody>
                  <a:tcPr marL="63062" marR="63062" marT="15766" marB="15766"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chemeClr val="tx1">
                        <a:alpha val="17000"/>
                      </a:schemeClr>
                    </a:solidFill>
                  </a:tcPr>
                </a:tc>
                <a:extLst>
                  <a:ext uri="{0D108BD9-81ED-4DB2-BD59-A6C34878D82A}">
                    <a16:rowId xmlns:a16="http://schemas.microsoft.com/office/drawing/2014/main" val="3501369555"/>
                  </a:ext>
                </a:extLst>
              </a:tr>
              <a:tr h="595169">
                <a:tc>
                  <a:txBody>
                    <a:bodyPr/>
                    <a:lstStyle/>
                    <a:p>
                      <a:r>
                        <a:rPr lang="en-SG" sz="1000" kern="1200" dirty="0">
                          <a:solidFill>
                            <a:schemeClr val="tx1"/>
                          </a:solidFill>
                          <a:latin typeface="+mn-lt"/>
                          <a:ea typeface="+mn-ea"/>
                          <a:cs typeface="+mn-cs"/>
                        </a:rPr>
                        <a:t>$Null$ value</a:t>
                      </a:r>
                    </a:p>
                  </a:txBody>
                  <a:tcPr marL="63062" marR="63062" marT="15766" marB="15766"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chemeClr val="tx1">
                        <a:alpha val="17000"/>
                      </a:schemeClr>
                    </a:solidFill>
                  </a:tcPr>
                </a:tc>
                <a:tc>
                  <a:txBody>
                    <a:bodyPr/>
                    <a:lstStyle/>
                    <a:p>
                      <a:r>
                        <a:rPr lang="en-SG" sz="1000" kern="1200" dirty="0">
                          <a:solidFill>
                            <a:schemeClr val="tx1"/>
                          </a:solidFill>
                          <a:latin typeface="+mn-lt"/>
                          <a:ea typeface="+mn-ea"/>
                          <a:cs typeface="+mn-cs"/>
                        </a:rPr>
                        <a:t>Applies only to </a:t>
                      </a:r>
                      <a:r>
                        <a:rPr lang="en-SG" sz="1000" kern="1200" dirty="0">
                          <a:solidFill>
                            <a:srgbClr val="FF0000"/>
                          </a:solidFill>
                          <a:latin typeface="+mn-lt"/>
                          <a:ea typeface="+mn-ea"/>
                          <a:cs typeface="+mn-cs"/>
                        </a:rPr>
                        <a:t>numeric </a:t>
                      </a:r>
                      <a:r>
                        <a:rPr lang="en-SG" sz="1000" kern="1200" dirty="0">
                          <a:solidFill>
                            <a:schemeClr val="tx1"/>
                          </a:solidFill>
                          <a:latin typeface="+mn-lt"/>
                          <a:ea typeface="+mn-ea"/>
                          <a:cs typeface="+mn-cs"/>
                        </a:rPr>
                        <a:t>fields. This is a cell that is empty or has an illegal value</a:t>
                      </a:r>
                    </a:p>
                  </a:txBody>
                  <a:tcPr marL="63062" marR="63062" marT="15766" marB="15766"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chemeClr val="tx1">
                        <a:alpha val="17000"/>
                      </a:schemeClr>
                    </a:solidFill>
                  </a:tcPr>
                </a:tc>
                <a:extLst>
                  <a:ext uri="{0D108BD9-81ED-4DB2-BD59-A6C34878D82A}">
                    <a16:rowId xmlns:a16="http://schemas.microsoft.com/office/drawing/2014/main" val="4043907102"/>
                  </a:ext>
                </a:extLst>
              </a:tr>
              <a:tr h="595169">
                <a:tc>
                  <a:txBody>
                    <a:bodyPr/>
                    <a:lstStyle/>
                    <a:p>
                      <a:r>
                        <a:rPr lang="en-SG" sz="1000" kern="1200">
                          <a:solidFill>
                            <a:schemeClr val="tx1"/>
                          </a:solidFill>
                          <a:latin typeface="+mn-lt"/>
                          <a:ea typeface="+mn-ea"/>
                          <a:cs typeface="+mn-cs"/>
                        </a:rPr>
                        <a:t>White space</a:t>
                      </a:r>
                    </a:p>
                  </a:txBody>
                  <a:tcPr marL="63062" marR="63062" marT="15766" marB="15766"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chemeClr val="tx1">
                        <a:alpha val="17000"/>
                      </a:schemeClr>
                    </a:solidFill>
                  </a:tcPr>
                </a:tc>
                <a:tc>
                  <a:txBody>
                    <a:bodyPr/>
                    <a:lstStyle/>
                    <a:p>
                      <a:r>
                        <a:rPr lang="en-SG" sz="1000" kern="1200" dirty="0">
                          <a:solidFill>
                            <a:schemeClr val="tx1"/>
                          </a:solidFill>
                          <a:latin typeface="+mn-lt"/>
                          <a:ea typeface="+mn-ea"/>
                          <a:cs typeface="+mn-cs"/>
                        </a:rPr>
                        <a:t>Applies only to </a:t>
                      </a:r>
                      <a:r>
                        <a:rPr lang="en-SG" sz="1000" kern="1200" dirty="0">
                          <a:solidFill>
                            <a:srgbClr val="FF0000"/>
                          </a:solidFill>
                          <a:latin typeface="+mn-lt"/>
                          <a:ea typeface="+mn-ea"/>
                          <a:cs typeface="+mn-cs"/>
                        </a:rPr>
                        <a:t>string/categorical </a:t>
                      </a:r>
                      <a:r>
                        <a:rPr lang="en-SG" sz="1000" kern="1200" dirty="0">
                          <a:solidFill>
                            <a:schemeClr val="tx1"/>
                          </a:solidFill>
                          <a:latin typeface="+mn-lt"/>
                          <a:ea typeface="+mn-ea"/>
                          <a:cs typeface="+mn-cs"/>
                        </a:rPr>
                        <a:t>fields. This is a cell that is empty or has spaces.</a:t>
                      </a:r>
                    </a:p>
                  </a:txBody>
                  <a:tcPr marL="63062" marR="63062" marT="15766" marB="15766"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chemeClr val="tx1">
                        <a:alpha val="17000"/>
                      </a:schemeClr>
                    </a:solidFill>
                  </a:tcPr>
                </a:tc>
                <a:extLst>
                  <a:ext uri="{0D108BD9-81ED-4DB2-BD59-A6C34878D82A}">
                    <a16:rowId xmlns:a16="http://schemas.microsoft.com/office/drawing/2014/main" val="2110758170"/>
                  </a:ext>
                </a:extLst>
              </a:tr>
              <a:tr h="740185">
                <a:tc>
                  <a:txBody>
                    <a:bodyPr/>
                    <a:lstStyle/>
                    <a:p>
                      <a:r>
                        <a:rPr lang="en-SG" sz="1000" kern="1200">
                          <a:solidFill>
                            <a:schemeClr val="tx1"/>
                          </a:solidFill>
                          <a:latin typeface="+mn-lt"/>
                          <a:ea typeface="+mn-ea"/>
                          <a:cs typeface="+mn-cs"/>
                        </a:rPr>
                        <a:t>Empty string</a:t>
                      </a:r>
                    </a:p>
                  </a:txBody>
                  <a:tcPr marL="63062" marR="63062" marT="15766" marB="15766"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chemeClr val="tx1">
                        <a:alpha val="17000"/>
                      </a:schemeClr>
                    </a:solidFill>
                  </a:tcPr>
                </a:tc>
                <a:tc>
                  <a:txBody>
                    <a:bodyPr/>
                    <a:lstStyle/>
                    <a:p>
                      <a:r>
                        <a:rPr lang="en-SG" sz="1000" kern="1200" dirty="0">
                          <a:solidFill>
                            <a:schemeClr val="tx1"/>
                          </a:solidFill>
                          <a:latin typeface="+mn-lt"/>
                          <a:ea typeface="+mn-ea"/>
                          <a:cs typeface="+mn-cs"/>
                        </a:rPr>
                        <a:t>Applies only to </a:t>
                      </a:r>
                      <a:r>
                        <a:rPr lang="en-SG" sz="1000" kern="1200" dirty="0">
                          <a:solidFill>
                            <a:srgbClr val="FF0000"/>
                          </a:solidFill>
                          <a:latin typeface="+mn-lt"/>
                          <a:ea typeface="+mn-ea"/>
                          <a:cs typeface="+mn-cs"/>
                        </a:rPr>
                        <a:t>string/categorical  </a:t>
                      </a:r>
                      <a:r>
                        <a:rPr lang="en-SG" sz="1000" kern="1200" dirty="0">
                          <a:solidFill>
                            <a:schemeClr val="tx1"/>
                          </a:solidFill>
                          <a:latin typeface="+mn-lt"/>
                          <a:ea typeface="+mn-ea"/>
                          <a:cs typeface="+mn-cs"/>
                        </a:rPr>
                        <a:t>fields. This is a cell that is empty. Empty string is a subset of white space</a:t>
                      </a:r>
                    </a:p>
                  </a:txBody>
                  <a:tcPr marL="63062" marR="63062" marT="15766" marB="15766"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chemeClr val="tx1">
                        <a:alpha val="17000"/>
                      </a:schemeClr>
                    </a:solidFill>
                  </a:tcPr>
                </a:tc>
                <a:extLst>
                  <a:ext uri="{0D108BD9-81ED-4DB2-BD59-A6C34878D82A}">
                    <a16:rowId xmlns:a16="http://schemas.microsoft.com/office/drawing/2014/main" val="2208506695"/>
                  </a:ext>
                </a:extLst>
              </a:tr>
              <a:tr h="450153">
                <a:tc>
                  <a:txBody>
                    <a:bodyPr/>
                    <a:lstStyle/>
                    <a:p>
                      <a:r>
                        <a:rPr lang="en-SG" sz="1000" kern="1200">
                          <a:solidFill>
                            <a:schemeClr val="tx1"/>
                          </a:solidFill>
                          <a:latin typeface="+mn-lt"/>
                          <a:ea typeface="+mn-ea"/>
                          <a:cs typeface="+mn-cs"/>
                        </a:rPr>
                        <a:t>Blank value</a:t>
                      </a:r>
                    </a:p>
                  </a:txBody>
                  <a:tcPr marL="63062" marR="63062" marT="15766" marB="15766"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chemeClr val="tx1">
                        <a:alpha val="17000"/>
                      </a:schemeClr>
                    </a:solidFill>
                  </a:tcPr>
                </a:tc>
                <a:tc>
                  <a:txBody>
                    <a:bodyPr/>
                    <a:lstStyle/>
                    <a:p>
                      <a:r>
                        <a:rPr lang="en-SG" sz="1000" kern="1200" dirty="0">
                          <a:solidFill>
                            <a:schemeClr val="tx1"/>
                          </a:solidFill>
                          <a:latin typeface="+mn-lt"/>
                          <a:ea typeface="+mn-ea"/>
                          <a:cs typeface="+mn-cs"/>
                        </a:rPr>
                        <a:t>This is predefined code, and it applies to any type of field</a:t>
                      </a:r>
                    </a:p>
                  </a:txBody>
                  <a:tcPr marL="63062" marR="63062" marT="15766" marB="15766"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chemeClr val="tx1">
                        <a:alpha val="17000"/>
                      </a:schemeClr>
                    </a:solidFill>
                  </a:tcPr>
                </a:tc>
                <a:extLst>
                  <a:ext uri="{0D108BD9-81ED-4DB2-BD59-A6C34878D82A}">
                    <a16:rowId xmlns:a16="http://schemas.microsoft.com/office/drawing/2014/main" val="2747533056"/>
                  </a:ext>
                </a:extLst>
              </a:tr>
            </a:tbl>
          </a:graphicData>
        </a:graphic>
      </p:graphicFrame>
      <p:sp>
        <p:nvSpPr>
          <p:cNvPr id="16" name="Rectangle 15">
            <a:extLst>
              <a:ext uri="{FF2B5EF4-FFF2-40B4-BE49-F238E27FC236}">
                <a16:creationId xmlns:a16="http://schemas.microsoft.com/office/drawing/2014/main" id="{CA385C6F-CD8B-F34B-AE34-9F676C7AAAF9}"/>
              </a:ext>
            </a:extLst>
          </p:cNvPr>
          <p:cNvSpPr/>
          <p:nvPr/>
        </p:nvSpPr>
        <p:spPr>
          <a:xfrm>
            <a:off x="304800" y="5274624"/>
            <a:ext cx="6795247" cy="233292"/>
          </a:xfrm>
          <a:prstGeom prst="rect">
            <a:avLst/>
          </a:prstGeom>
          <a:noFill/>
          <a:ln>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8" name="Rectangle 17">
            <a:extLst>
              <a:ext uri="{FF2B5EF4-FFF2-40B4-BE49-F238E27FC236}">
                <a16:creationId xmlns:a16="http://schemas.microsoft.com/office/drawing/2014/main" id="{F81D9F13-8FDE-E149-9F99-2623D7C6F80F}"/>
              </a:ext>
            </a:extLst>
          </p:cNvPr>
          <p:cNvSpPr/>
          <p:nvPr/>
        </p:nvSpPr>
        <p:spPr>
          <a:xfrm>
            <a:off x="304801" y="4809476"/>
            <a:ext cx="8453718" cy="233292"/>
          </a:xfrm>
          <a:prstGeom prst="rect">
            <a:avLst/>
          </a:prstGeom>
          <a:noFill/>
          <a:ln>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065831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274DD-A63F-4641-B657-E2D1E6D1FD9A}"/>
              </a:ext>
            </a:extLst>
          </p:cNvPr>
          <p:cNvSpPr>
            <a:spLocks noGrp="1"/>
          </p:cNvSpPr>
          <p:nvPr>
            <p:ph type="title"/>
          </p:nvPr>
        </p:nvSpPr>
        <p:spPr/>
        <p:txBody>
          <a:bodyPr/>
          <a:lstStyle/>
          <a:p>
            <a:r>
              <a:rPr lang="en-US" dirty="0"/>
              <a:t>Graph</a:t>
            </a:r>
          </a:p>
        </p:txBody>
      </p:sp>
      <p:sp>
        <p:nvSpPr>
          <p:cNvPr id="3" name="Slide Number Placeholder 2">
            <a:extLst>
              <a:ext uri="{FF2B5EF4-FFF2-40B4-BE49-F238E27FC236}">
                <a16:creationId xmlns:a16="http://schemas.microsoft.com/office/drawing/2014/main" id="{E1106913-DA61-9D4F-99AD-FE150ADA751E}"/>
              </a:ext>
            </a:extLst>
          </p:cNvPr>
          <p:cNvSpPr>
            <a:spLocks noGrp="1"/>
          </p:cNvSpPr>
          <p:nvPr>
            <p:ph type="sldNum" sz="quarter" idx="10"/>
          </p:nvPr>
        </p:nvSpPr>
        <p:spPr/>
        <p:txBody>
          <a:bodyPr/>
          <a:lstStyle/>
          <a:p>
            <a:fld id="{D0BE6F14-FF48-0F4F-A8AA-2E3F25371E4A}" type="slidenum">
              <a:rPr lang="en-US" noProof="0" smtClean="0"/>
              <a:pPr/>
              <a:t>13</a:t>
            </a:fld>
            <a:endParaRPr lang="en-US" noProof="0"/>
          </a:p>
        </p:txBody>
      </p:sp>
      <p:sp>
        <p:nvSpPr>
          <p:cNvPr id="5" name="Rectangle 4">
            <a:extLst>
              <a:ext uri="{FF2B5EF4-FFF2-40B4-BE49-F238E27FC236}">
                <a16:creationId xmlns:a16="http://schemas.microsoft.com/office/drawing/2014/main" id="{6F34968A-CC59-B944-81C7-F7978341766D}"/>
              </a:ext>
            </a:extLst>
          </p:cNvPr>
          <p:cNvSpPr/>
          <p:nvPr/>
        </p:nvSpPr>
        <p:spPr>
          <a:xfrm>
            <a:off x="121919" y="935736"/>
            <a:ext cx="3902307" cy="1384995"/>
          </a:xfrm>
          <a:prstGeom prst="rect">
            <a:avLst/>
          </a:prstGeom>
        </p:spPr>
        <p:txBody>
          <a:bodyPr wrap="square">
            <a:spAutoFit/>
          </a:bodyPr>
          <a:lstStyle/>
          <a:p>
            <a:pPr fontAlgn="base">
              <a:buFont typeface="Arial" panose="020B0604020202020204" pitchFamily="34" charset="0"/>
              <a:buChar char="•"/>
            </a:pPr>
            <a:r>
              <a:rPr lang="en-SG" sz="1400" b="1" dirty="0">
                <a:solidFill>
                  <a:srgbClr val="0F62FE"/>
                </a:solidFill>
                <a:latin typeface="inherit"/>
                <a:hlinkClick r:id="rId3"/>
              </a:rPr>
              <a:t>Plot node</a:t>
            </a:r>
            <a:br>
              <a:rPr lang="en-SG" sz="1400" dirty="0">
                <a:solidFill>
                  <a:srgbClr val="161616"/>
                </a:solidFill>
                <a:latin typeface="inherit"/>
              </a:rPr>
            </a:br>
            <a:r>
              <a:rPr lang="en-SG" sz="1400" dirty="0">
                <a:solidFill>
                  <a:srgbClr val="161616"/>
                </a:solidFill>
                <a:latin typeface="inherit"/>
              </a:rPr>
              <a:t>Plot nodes show the relationship between </a:t>
            </a:r>
            <a:r>
              <a:rPr lang="en-SG" sz="1400" dirty="0">
                <a:solidFill>
                  <a:srgbClr val="0070C0"/>
                </a:solidFill>
                <a:latin typeface="inherit"/>
              </a:rPr>
              <a:t>numeric fields</a:t>
            </a:r>
            <a:r>
              <a:rPr lang="en-SG" sz="1400" dirty="0">
                <a:solidFill>
                  <a:srgbClr val="161616"/>
                </a:solidFill>
                <a:latin typeface="inherit"/>
              </a:rPr>
              <a:t>. You can create a plot using points (also known as a scatterplot), or you can use lines. You can create three types of line plots by specifying an X Mode in the node properties.</a:t>
            </a:r>
            <a:endParaRPr lang="en-SG" sz="1400" b="0" i="0" u="none" strike="noStrike" dirty="0">
              <a:solidFill>
                <a:srgbClr val="161616"/>
              </a:solidFill>
              <a:effectLst/>
              <a:latin typeface="inherit"/>
            </a:endParaRPr>
          </a:p>
        </p:txBody>
      </p:sp>
      <p:pic>
        <p:nvPicPr>
          <p:cNvPr id="6" name="Picture 5">
            <a:extLst>
              <a:ext uri="{FF2B5EF4-FFF2-40B4-BE49-F238E27FC236}">
                <a16:creationId xmlns:a16="http://schemas.microsoft.com/office/drawing/2014/main" id="{D9F0F511-3A90-AB4F-BA40-7928F38E7EC9}"/>
              </a:ext>
            </a:extLst>
          </p:cNvPr>
          <p:cNvPicPr>
            <a:picLocks noChangeAspect="1"/>
          </p:cNvPicPr>
          <p:nvPr/>
        </p:nvPicPr>
        <p:blipFill>
          <a:blip r:embed="rId4"/>
          <a:stretch>
            <a:fillRect/>
          </a:stretch>
        </p:blipFill>
        <p:spPr>
          <a:xfrm>
            <a:off x="121919" y="2760254"/>
            <a:ext cx="4297620" cy="3409513"/>
          </a:xfrm>
          <a:prstGeom prst="rect">
            <a:avLst/>
          </a:prstGeom>
        </p:spPr>
      </p:pic>
      <p:sp>
        <p:nvSpPr>
          <p:cNvPr id="10" name="Rectangle 9">
            <a:extLst>
              <a:ext uri="{FF2B5EF4-FFF2-40B4-BE49-F238E27FC236}">
                <a16:creationId xmlns:a16="http://schemas.microsoft.com/office/drawing/2014/main" id="{C12E62FE-3C1E-C843-8325-1DAC660D57B9}"/>
              </a:ext>
            </a:extLst>
          </p:cNvPr>
          <p:cNvSpPr/>
          <p:nvPr/>
        </p:nvSpPr>
        <p:spPr>
          <a:xfrm>
            <a:off x="4419540" y="707747"/>
            <a:ext cx="7862973" cy="6001643"/>
          </a:xfrm>
          <a:prstGeom prst="rect">
            <a:avLst/>
          </a:prstGeom>
        </p:spPr>
        <p:txBody>
          <a:bodyPr wrap="square">
            <a:spAutoFit/>
          </a:bodyPr>
          <a:lstStyle/>
          <a:p>
            <a:pPr fontAlgn="base"/>
            <a:r>
              <a:rPr lang="en-SG" sz="1200" b="1" dirty="0">
                <a:hlinkClick r:id="rId5"/>
              </a:rPr>
              <a:t>Multiplot node</a:t>
            </a:r>
            <a:br>
              <a:rPr lang="en-SG" sz="1200" dirty="0"/>
            </a:br>
            <a:r>
              <a:rPr lang="en-SG" sz="1200" dirty="0"/>
              <a:t>A multiplot is a special type of plot that displays multiple Y fields over a single X field. The Y fields are plotted as </a:t>
            </a:r>
            <a:r>
              <a:rPr lang="en-SG" sz="1200" dirty="0" err="1"/>
              <a:t>colored</a:t>
            </a:r>
            <a:r>
              <a:rPr lang="en-SG" sz="1200" dirty="0"/>
              <a:t> lines and each is equivalent to a Plot node with Style set to </a:t>
            </a:r>
            <a:r>
              <a:rPr lang="en-SG" sz="1200" b="1" dirty="0"/>
              <a:t>Line</a:t>
            </a:r>
            <a:r>
              <a:rPr lang="en-SG" sz="1200" dirty="0"/>
              <a:t> and X Mode set to </a:t>
            </a:r>
            <a:r>
              <a:rPr lang="en-SG" sz="1200" b="1" dirty="0"/>
              <a:t>Sort</a:t>
            </a:r>
            <a:r>
              <a:rPr lang="en-SG" sz="1200" dirty="0"/>
              <a:t>. </a:t>
            </a:r>
            <a:r>
              <a:rPr lang="en-SG" sz="1200" dirty="0" err="1"/>
              <a:t>Multiplots</a:t>
            </a:r>
            <a:r>
              <a:rPr lang="en-SG" sz="1200" dirty="0"/>
              <a:t> are useful when you have time sequence data and want to explore the fluctuation of several variables over time.</a:t>
            </a:r>
          </a:p>
          <a:p>
            <a:pPr fontAlgn="base"/>
            <a:endParaRPr lang="en-SG" sz="1200" b="1" dirty="0">
              <a:hlinkClick r:id="rId6"/>
            </a:endParaRPr>
          </a:p>
          <a:p>
            <a:pPr fontAlgn="base"/>
            <a:r>
              <a:rPr lang="en-SG" sz="1200" b="1" dirty="0">
                <a:hlinkClick r:id="rId6"/>
              </a:rPr>
              <a:t>Time Plot node</a:t>
            </a:r>
            <a:br>
              <a:rPr lang="en-SG" sz="1200" dirty="0"/>
            </a:br>
            <a:r>
              <a:rPr lang="en-SG" sz="1200" dirty="0"/>
              <a:t>Time Plot nodes allow you to view one or more time series plotted over time. The series you plot must contain numeric values and are assumed to occur over a range of time in which the periods are uniform.</a:t>
            </a:r>
          </a:p>
          <a:p>
            <a:pPr fontAlgn="base"/>
            <a:r>
              <a:rPr lang="en-SG" sz="1200" b="1" dirty="0">
                <a:hlinkClick r:id="rId7"/>
              </a:rPr>
              <a:t>Distribution node</a:t>
            </a:r>
            <a:br>
              <a:rPr lang="en-SG" sz="1200" dirty="0"/>
            </a:br>
            <a:r>
              <a:rPr lang="en-SG" sz="1200" dirty="0"/>
              <a:t>A distribution graph or table shows the occurrence of symbolic (non-numeric) values, such as mortgage type or gender, in a dataset. A typical use of the Distribution node is to show imbalances in the data that can be rectified by using a Balance node before creating a model. You can automatically generate a Balance node using the Generate menu in the distribution graph or table window.</a:t>
            </a:r>
          </a:p>
          <a:p>
            <a:pPr fontAlgn="base"/>
            <a:r>
              <a:rPr lang="en-SG" sz="1200" b="1" dirty="0">
                <a:hlinkClick r:id="rId8"/>
              </a:rPr>
              <a:t>Histogram node</a:t>
            </a:r>
            <a:br>
              <a:rPr lang="en-SG" sz="1200" dirty="0"/>
            </a:br>
            <a:r>
              <a:rPr lang="en-SG" sz="1200" dirty="0"/>
              <a:t>Histogram nodes show the occurrence of values for numeric fields. They are often used to explore the data before manipulations and model building. Similar to the Distribution node, Histogram nodes are frequently used to reveal imbalances in the data.</a:t>
            </a:r>
          </a:p>
          <a:p>
            <a:pPr fontAlgn="base"/>
            <a:r>
              <a:rPr lang="en-SG" sz="1200" b="1" dirty="0">
                <a:hlinkClick r:id="rId9"/>
              </a:rPr>
              <a:t>Collection node</a:t>
            </a:r>
            <a:br>
              <a:rPr lang="en-SG" sz="1200" dirty="0"/>
            </a:br>
            <a:r>
              <a:rPr lang="en-SG" sz="1200" dirty="0"/>
              <a:t>Collections are similar to histograms, but collections show the distribution of values for one numeric field relative to the values of another, rather than the occurrence of values for a single field. A collection is useful for illustrating a variable or field whose values change over time.</a:t>
            </a:r>
          </a:p>
          <a:p>
            <a:pPr fontAlgn="base"/>
            <a:r>
              <a:rPr lang="en-SG" sz="1200" b="1" dirty="0">
                <a:hlinkClick r:id="rId10"/>
              </a:rPr>
              <a:t>Web node</a:t>
            </a:r>
            <a:br>
              <a:rPr lang="en-SG" sz="1200" dirty="0"/>
            </a:br>
            <a:r>
              <a:rPr lang="en-SG" sz="1200" dirty="0"/>
              <a:t>Web nodes show the strength of relationships between values of two or more symbolic fields. The graph displays connections using varying types of lines to indicate connection strength. You can use a Web node, for example, to explore the relationship between the purchase of various items at an e-commerce site or a traditional retail outlet.</a:t>
            </a:r>
          </a:p>
          <a:p>
            <a:pPr fontAlgn="base"/>
            <a:r>
              <a:rPr lang="en-SG" sz="1200" b="1" dirty="0">
                <a:hlinkClick r:id="rId11"/>
              </a:rPr>
              <a:t>Evaluation node</a:t>
            </a:r>
            <a:br>
              <a:rPr lang="en-SG" sz="1200" dirty="0"/>
            </a:br>
            <a:r>
              <a:rPr lang="en-SG" sz="1200" dirty="0"/>
              <a:t>The Evaluation node offers an easy way to evaluate and compare predictive models to choose the best model for your application. Evaluation charts show how models perform in predicting particular outcomes. They work by sorting records based on the predicted value and confidence of the prediction, splitting the records into groups of equal size (</a:t>
            </a:r>
            <a:r>
              <a:rPr lang="en-SG" sz="1200" i="1" dirty="0"/>
              <a:t>quantiles</a:t>
            </a:r>
            <a:r>
              <a:rPr lang="en-SG" sz="1200" dirty="0"/>
              <a:t>), and then plotting the value of the business criterion for each quantile, from highest to lowest. Multiple models are shown as separate lines in the plot</a:t>
            </a:r>
          </a:p>
        </p:txBody>
      </p:sp>
    </p:spTree>
    <p:extLst>
      <p:ext uri="{BB962C8B-B14F-4D97-AF65-F5344CB8AC3E}">
        <p14:creationId xmlns:p14="http://schemas.microsoft.com/office/powerpoint/2010/main" val="1086639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69015-793E-6241-80A4-28B1726503B8}"/>
              </a:ext>
            </a:extLst>
          </p:cNvPr>
          <p:cNvSpPr>
            <a:spLocks noGrp="1"/>
          </p:cNvSpPr>
          <p:nvPr>
            <p:ph type="title"/>
          </p:nvPr>
        </p:nvSpPr>
        <p:spPr/>
        <p:txBody>
          <a:bodyPr/>
          <a:lstStyle/>
          <a:p>
            <a:r>
              <a:rPr lang="en-US" dirty="0"/>
              <a:t>Outliers and Anomalous Data (Data: </a:t>
            </a:r>
            <a:r>
              <a:rPr lang="en-US" dirty="0" err="1"/>
              <a:t>Customer_offers.sav</a:t>
            </a:r>
            <a:r>
              <a:rPr lang="en-US" dirty="0"/>
              <a:t>)</a:t>
            </a:r>
          </a:p>
        </p:txBody>
      </p:sp>
      <p:sp>
        <p:nvSpPr>
          <p:cNvPr id="3" name="Slide Number Placeholder 2">
            <a:extLst>
              <a:ext uri="{FF2B5EF4-FFF2-40B4-BE49-F238E27FC236}">
                <a16:creationId xmlns:a16="http://schemas.microsoft.com/office/drawing/2014/main" id="{88965F70-46C5-F74A-A803-B77786B2F46F}"/>
              </a:ext>
            </a:extLst>
          </p:cNvPr>
          <p:cNvSpPr>
            <a:spLocks noGrp="1"/>
          </p:cNvSpPr>
          <p:nvPr>
            <p:ph type="sldNum" sz="quarter" idx="10"/>
          </p:nvPr>
        </p:nvSpPr>
        <p:spPr/>
        <p:txBody>
          <a:bodyPr/>
          <a:lstStyle/>
          <a:p>
            <a:fld id="{D0BE6F14-FF48-0F4F-A8AA-2E3F25371E4A}" type="slidenum">
              <a:rPr lang="en-US" noProof="0" smtClean="0"/>
              <a:pPr/>
              <a:t>14</a:t>
            </a:fld>
            <a:endParaRPr lang="en-US" noProof="0"/>
          </a:p>
        </p:txBody>
      </p:sp>
      <p:sp>
        <p:nvSpPr>
          <p:cNvPr id="6" name="TextBox 5">
            <a:extLst>
              <a:ext uri="{FF2B5EF4-FFF2-40B4-BE49-F238E27FC236}">
                <a16:creationId xmlns:a16="http://schemas.microsoft.com/office/drawing/2014/main" id="{AA422057-99FA-664B-8D99-23EEBAC78546}"/>
              </a:ext>
            </a:extLst>
          </p:cNvPr>
          <p:cNvSpPr txBox="1"/>
          <p:nvPr/>
        </p:nvSpPr>
        <p:spPr>
          <a:xfrm>
            <a:off x="461776" y="985929"/>
            <a:ext cx="10914938" cy="1477328"/>
          </a:xfrm>
          <a:prstGeom prst="rect">
            <a:avLst/>
          </a:prstGeom>
          <a:noFill/>
        </p:spPr>
        <p:txBody>
          <a:bodyPr wrap="square" rtlCol="0">
            <a:spAutoFit/>
          </a:bodyPr>
          <a:lstStyle/>
          <a:p>
            <a:r>
              <a:rPr lang="en-US" dirty="0"/>
              <a:t>What is Anomalous data </a:t>
            </a:r>
          </a:p>
          <a:p>
            <a:endParaRPr lang="en-US" dirty="0"/>
          </a:p>
          <a:p>
            <a:pPr marL="342900" indent="-342900">
              <a:buAutoNum type="arabicPeriod"/>
            </a:pPr>
            <a:r>
              <a:rPr lang="en-US" dirty="0"/>
              <a:t>Far from the center of the distribution, measured by the mean or median and using the standard deviation as a measure of spread;</a:t>
            </a:r>
          </a:p>
          <a:p>
            <a:pPr marL="342900" indent="-342900">
              <a:buAutoNum type="arabicPeriod"/>
            </a:pPr>
            <a:r>
              <a:rPr lang="en-US" dirty="0"/>
              <a:t>Far from other values</a:t>
            </a:r>
          </a:p>
        </p:txBody>
      </p:sp>
      <p:sp>
        <p:nvSpPr>
          <p:cNvPr id="8" name="TextBox 7">
            <a:extLst>
              <a:ext uri="{FF2B5EF4-FFF2-40B4-BE49-F238E27FC236}">
                <a16:creationId xmlns:a16="http://schemas.microsoft.com/office/drawing/2014/main" id="{38F702F6-3896-8D4D-A826-0B609389A8B3}"/>
              </a:ext>
            </a:extLst>
          </p:cNvPr>
          <p:cNvSpPr txBox="1"/>
          <p:nvPr/>
        </p:nvSpPr>
        <p:spPr>
          <a:xfrm>
            <a:off x="618897" y="6046885"/>
            <a:ext cx="3430747" cy="646331"/>
          </a:xfrm>
          <a:prstGeom prst="rect">
            <a:avLst/>
          </a:prstGeom>
          <a:noFill/>
        </p:spPr>
        <p:txBody>
          <a:bodyPr wrap="none" rtlCol="0">
            <a:spAutoFit/>
          </a:bodyPr>
          <a:lstStyle/>
          <a:p>
            <a:r>
              <a:rPr lang="en-US" sz="1200" dirty="0"/>
              <a:t>Adjusting this type of outlier means either: </a:t>
            </a:r>
          </a:p>
          <a:p>
            <a:pPr marL="342900" indent="-342900">
              <a:buAutoNum type="arabicPeriod"/>
            </a:pPr>
            <a:r>
              <a:rPr lang="en-US" sz="1200" dirty="0"/>
              <a:t>Grouping categories together</a:t>
            </a:r>
          </a:p>
          <a:p>
            <a:pPr marL="342900" indent="-342900">
              <a:buAutoNum type="arabicPeriod"/>
            </a:pPr>
            <a:r>
              <a:rPr lang="en-US" sz="1200" dirty="0"/>
              <a:t>Remove these categories from the stream</a:t>
            </a:r>
          </a:p>
        </p:txBody>
      </p:sp>
      <p:sp>
        <p:nvSpPr>
          <p:cNvPr id="11" name="TextBox 10">
            <a:extLst>
              <a:ext uri="{FF2B5EF4-FFF2-40B4-BE49-F238E27FC236}">
                <a16:creationId xmlns:a16="http://schemas.microsoft.com/office/drawing/2014/main" id="{5D13EC83-D963-2E42-A9D6-91B1F91CAFEB}"/>
              </a:ext>
            </a:extLst>
          </p:cNvPr>
          <p:cNvSpPr txBox="1"/>
          <p:nvPr/>
        </p:nvSpPr>
        <p:spPr>
          <a:xfrm>
            <a:off x="652460" y="2704935"/>
            <a:ext cx="3150221" cy="369332"/>
          </a:xfrm>
          <a:prstGeom prst="rect">
            <a:avLst/>
          </a:prstGeom>
          <a:noFill/>
        </p:spPr>
        <p:txBody>
          <a:bodyPr wrap="none" rtlCol="0">
            <a:spAutoFit/>
          </a:bodyPr>
          <a:lstStyle/>
          <a:p>
            <a:r>
              <a:rPr lang="en-US" dirty="0"/>
              <a:t>Outliers in Categorical Fields</a:t>
            </a:r>
          </a:p>
        </p:txBody>
      </p:sp>
      <p:sp>
        <p:nvSpPr>
          <p:cNvPr id="12" name="TextBox 11">
            <a:extLst>
              <a:ext uri="{FF2B5EF4-FFF2-40B4-BE49-F238E27FC236}">
                <a16:creationId xmlns:a16="http://schemas.microsoft.com/office/drawing/2014/main" id="{3C28D6F6-ED21-4342-A9D5-0617930696FE}"/>
              </a:ext>
            </a:extLst>
          </p:cNvPr>
          <p:cNvSpPr txBox="1"/>
          <p:nvPr/>
        </p:nvSpPr>
        <p:spPr>
          <a:xfrm>
            <a:off x="5610337" y="6112141"/>
            <a:ext cx="4703532" cy="646331"/>
          </a:xfrm>
          <a:prstGeom prst="rect">
            <a:avLst/>
          </a:prstGeom>
          <a:noFill/>
        </p:spPr>
        <p:txBody>
          <a:bodyPr wrap="none" rtlCol="0">
            <a:spAutoFit/>
          </a:bodyPr>
          <a:lstStyle/>
          <a:p>
            <a:pPr marL="342900" indent="-342900">
              <a:buAutoNum type="arabicPeriod"/>
            </a:pPr>
            <a:r>
              <a:rPr lang="en-US" sz="1200" dirty="0"/>
              <a:t>Why so many no response? </a:t>
            </a:r>
          </a:p>
          <a:p>
            <a:pPr marL="800100" lvl="1" indent="-342900">
              <a:buFont typeface="Arial" panose="020B0604020202020204" pitchFamily="34" charset="0"/>
              <a:buChar char="•"/>
            </a:pPr>
            <a:r>
              <a:rPr lang="en-US" sz="1200" dirty="0"/>
              <a:t>Don’t have opinion or refuse to answer? </a:t>
            </a:r>
          </a:p>
          <a:p>
            <a:pPr marL="342900" indent="-342900">
              <a:buFont typeface="+mj-lt"/>
              <a:buAutoNum type="arabicPeriod"/>
            </a:pPr>
            <a:r>
              <a:rPr lang="en-US" sz="1200" dirty="0"/>
              <a:t>No-Response==Missing Data OR No Response==Don’t know</a:t>
            </a:r>
          </a:p>
        </p:txBody>
      </p:sp>
      <p:pic>
        <p:nvPicPr>
          <p:cNvPr id="17" name="Picture 16">
            <a:extLst>
              <a:ext uri="{FF2B5EF4-FFF2-40B4-BE49-F238E27FC236}">
                <a16:creationId xmlns:a16="http://schemas.microsoft.com/office/drawing/2014/main" id="{60F86C19-B0BD-FB40-ABB0-15D14F5989D6}"/>
              </a:ext>
            </a:extLst>
          </p:cNvPr>
          <p:cNvPicPr>
            <a:picLocks noChangeAspect="1"/>
          </p:cNvPicPr>
          <p:nvPr/>
        </p:nvPicPr>
        <p:blipFill>
          <a:blip r:embed="rId3"/>
          <a:stretch>
            <a:fillRect/>
          </a:stretch>
        </p:blipFill>
        <p:spPr>
          <a:xfrm>
            <a:off x="258616" y="3468360"/>
            <a:ext cx="3407336" cy="2470526"/>
          </a:xfrm>
          <a:prstGeom prst="rect">
            <a:avLst/>
          </a:prstGeom>
          <a:ln>
            <a:solidFill>
              <a:schemeClr val="tx1"/>
            </a:solidFill>
          </a:ln>
        </p:spPr>
      </p:pic>
      <p:pic>
        <p:nvPicPr>
          <p:cNvPr id="18" name="Picture 17">
            <a:extLst>
              <a:ext uri="{FF2B5EF4-FFF2-40B4-BE49-F238E27FC236}">
                <a16:creationId xmlns:a16="http://schemas.microsoft.com/office/drawing/2014/main" id="{C89C674F-CB02-9F46-8CA9-5667CD455EED}"/>
              </a:ext>
            </a:extLst>
          </p:cNvPr>
          <p:cNvPicPr>
            <a:picLocks noChangeAspect="1"/>
          </p:cNvPicPr>
          <p:nvPr/>
        </p:nvPicPr>
        <p:blipFill>
          <a:blip r:embed="rId4"/>
          <a:stretch>
            <a:fillRect/>
          </a:stretch>
        </p:blipFill>
        <p:spPr>
          <a:xfrm>
            <a:off x="5919245" y="3106270"/>
            <a:ext cx="3867150" cy="2865586"/>
          </a:xfrm>
          <a:prstGeom prst="rect">
            <a:avLst/>
          </a:prstGeom>
          <a:ln>
            <a:solidFill>
              <a:schemeClr val="tx1"/>
            </a:solidFill>
          </a:ln>
        </p:spPr>
      </p:pic>
    </p:spTree>
    <p:extLst>
      <p:ext uri="{BB962C8B-B14F-4D97-AF65-F5344CB8AC3E}">
        <p14:creationId xmlns:p14="http://schemas.microsoft.com/office/powerpoint/2010/main" val="1239328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50E98F-65A9-1542-A8AC-37468653A68A}"/>
              </a:ext>
            </a:extLst>
          </p:cNvPr>
          <p:cNvSpPr>
            <a:spLocks noGrp="1"/>
          </p:cNvSpPr>
          <p:nvPr>
            <p:ph type="sldNum" sz="quarter" idx="10"/>
          </p:nvPr>
        </p:nvSpPr>
        <p:spPr>
          <a:xfrm>
            <a:off x="9080500" y="5779090"/>
            <a:ext cx="2743200" cy="182880"/>
          </a:xfrm>
        </p:spPr>
        <p:txBody>
          <a:bodyPr/>
          <a:lstStyle/>
          <a:p>
            <a:fld id="{D0BE6F14-FF48-0F4F-A8AA-2E3F25371E4A}" type="slidenum">
              <a:rPr lang="en-US" noProof="0" smtClean="0"/>
              <a:pPr/>
              <a:t>15</a:t>
            </a:fld>
            <a:endParaRPr lang="en-US" noProof="0"/>
          </a:p>
        </p:txBody>
      </p:sp>
      <p:sp>
        <p:nvSpPr>
          <p:cNvPr id="6" name="Text Placeholder 5">
            <a:extLst>
              <a:ext uri="{FF2B5EF4-FFF2-40B4-BE49-F238E27FC236}">
                <a16:creationId xmlns:a16="http://schemas.microsoft.com/office/drawing/2014/main" id="{FB2DC1A3-05CF-D34A-BC8E-EF92A6AA21B9}"/>
              </a:ext>
            </a:extLst>
          </p:cNvPr>
          <p:cNvSpPr txBox="1">
            <a:spLocks noGrp="1"/>
          </p:cNvSpPr>
          <p:nvPr>
            <p:ph type="body" sz="quarter" idx="12"/>
          </p:nvPr>
        </p:nvSpPr>
        <p:spPr>
          <a:xfrm>
            <a:off x="241300" y="551871"/>
            <a:ext cx="3084178" cy="287323"/>
          </a:xfrm>
          <a:prstGeom prst="rect">
            <a:avLst/>
          </a:prstGeom>
          <a:noFill/>
        </p:spPr>
        <p:txBody>
          <a:bodyPr wrap="none" rtlCol="0">
            <a:spAutoFit/>
          </a:bodyPr>
          <a:lstStyle/>
          <a:p>
            <a:r>
              <a:rPr lang="en-US" dirty="0"/>
              <a:t>Outliers in Continuous Fields</a:t>
            </a:r>
          </a:p>
        </p:txBody>
      </p:sp>
      <p:sp>
        <p:nvSpPr>
          <p:cNvPr id="10" name="TextBox 9">
            <a:extLst>
              <a:ext uri="{FF2B5EF4-FFF2-40B4-BE49-F238E27FC236}">
                <a16:creationId xmlns:a16="http://schemas.microsoft.com/office/drawing/2014/main" id="{01BA6485-D3E1-A444-A65C-B2FC7C09114F}"/>
              </a:ext>
            </a:extLst>
          </p:cNvPr>
          <p:cNvSpPr txBox="1"/>
          <p:nvPr/>
        </p:nvSpPr>
        <p:spPr>
          <a:xfrm>
            <a:off x="317372" y="2814050"/>
            <a:ext cx="11043749" cy="461665"/>
          </a:xfrm>
          <a:prstGeom prst="rect">
            <a:avLst/>
          </a:prstGeom>
          <a:noFill/>
        </p:spPr>
        <p:txBody>
          <a:bodyPr wrap="square" rtlCol="0">
            <a:spAutoFit/>
          </a:bodyPr>
          <a:lstStyle/>
          <a:p>
            <a:r>
              <a:rPr lang="en-US" sz="1200" dirty="0"/>
              <a:t>Given Min: 0, max 90, it doesn’t seem too great a range. But the mean is about 13.24 with standard deviation of 16.16. </a:t>
            </a:r>
          </a:p>
          <a:p>
            <a:r>
              <a:rPr lang="en-US" sz="1200" dirty="0"/>
              <a:t>It means customers who used over 60 minutes are quite statistically unusual because they are several standard deviations above the mean.</a:t>
            </a:r>
          </a:p>
        </p:txBody>
      </p:sp>
      <p:pic>
        <p:nvPicPr>
          <p:cNvPr id="5" name="Picture 4">
            <a:extLst>
              <a:ext uri="{FF2B5EF4-FFF2-40B4-BE49-F238E27FC236}">
                <a16:creationId xmlns:a16="http://schemas.microsoft.com/office/drawing/2014/main" id="{6AD83A8E-B663-B346-8AE4-34065CB83794}"/>
              </a:ext>
            </a:extLst>
          </p:cNvPr>
          <p:cNvPicPr>
            <a:picLocks noChangeAspect="1"/>
          </p:cNvPicPr>
          <p:nvPr/>
        </p:nvPicPr>
        <p:blipFill>
          <a:blip r:embed="rId2"/>
          <a:stretch>
            <a:fillRect/>
          </a:stretch>
        </p:blipFill>
        <p:spPr>
          <a:xfrm>
            <a:off x="0" y="839194"/>
            <a:ext cx="11823700" cy="1752600"/>
          </a:xfrm>
          <a:prstGeom prst="rect">
            <a:avLst/>
          </a:prstGeom>
          <a:ln>
            <a:solidFill>
              <a:schemeClr val="tx1"/>
            </a:solidFill>
          </a:ln>
        </p:spPr>
      </p:pic>
      <p:sp>
        <p:nvSpPr>
          <p:cNvPr id="11" name="Rectangle 10">
            <a:extLst>
              <a:ext uri="{FF2B5EF4-FFF2-40B4-BE49-F238E27FC236}">
                <a16:creationId xmlns:a16="http://schemas.microsoft.com/office/drawing/2014/main" id="{AB2B0EFD-D858-6041-947F-244C41A1F999}"/>
              </a:ext>
            </a:extLst>
          </p:cNvPr>
          <p:cNvSpPr/>
          <p:nvPr/>
        </p:nvSpPr>
        <p:spPr>
          <a:xfrm>
            <a:off x="1768776" y="1981678"/>
            <a:ext cx="1387737" cy="710004"/>
          </a:xfrm>
          <a:prstGeom prst="rect">
            <a:avLst/>
          </a:prstGeom>
          <a:noFill/>
          <a:ln>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12" name="Picture 11">
            <a:extLst>
              <a:ext uri="{FF2B5EF4-FFF2-40B4-BE49-F238E27FC236}">
                <a16:creationId xmlns:a16="http://schemas.microsoft.com/office/drawing/2014/main" id="{7816D841-2937-4E4F-991C-6FB9B3B688E4}"/>
              </a:ext>
            </a:extLst>
          </p:cNvPr>
          <p:cNvPicPr>
            <a:picLocks noChangeAspect="1"/>
          </p:cNvPicPr>
          <p:nvPr/>
        </p:nvPicPr>
        <p:blipFill>
          <a:blip r:embed="rId3"/>
          <a:stretch>
            <a:fillRect/>
          </a:stretch>
        </p:blipFill>
        <p:spPr>
          <a:xfrm>
            <a:off x="538980" y="3275715"/>
            <a:ext cx="3216481" cy="2408621"/>
          </a:xfrm>
          <a:prstGeom prst="rect">
            <a:avLst/>
          </a:prstGeom>
        </p:spPr>
      </p:pic>
      <p:cxnSp>
        <p:nvCxnSpPr>
          <p:cNvPr id="14" name="Straight Connector 13">
            <a:extLst>
              <a:ext uri="{FF2B5EF4-FFF2-40B4-BE49-F238E27FC236}">
                <a16:creationId xmlns:a16="http://schemas.microsoft.com/office/drawing/2014/main" id="{2BF8BB23-B730-B844-8FD8-1B9684C0E57F}"/>
              </a:ext>
            </a:extLst>
          </p:cNvPr>
          <p:cNvCxnSpPr/>
          <p:nvPr/>
        </p:nvCxnSpPr>
        <p:spPr>
          <a:xfrm>
            <a:off x="2295900" y="4251505"/>
            <a:ext cx="0" cy="1097280"/>
          </a:xfrm>
          <a:prstGeom prst="line">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6E646C58-4F8A-8144-BB91-78C535ADA740}"/>
              </a:ext>
            </a:extLst>
          </p:cNvPr>
          <p:cNvSpPr txBox="1"/>
          <p:nvPr/>
        </p:nvSpPr>
        <p:spPr>
          <a:xfrm>
            <a:off x="541364" y="5467958"/>
            <a:ext cx="3905236" cy="738664"/>
          </a:xfrm>
          <a:prstGeom prst="rect">
            <a:avLst/>
          </a:prstGeom>
          <a:noFill/>
        </p:spPr>
        <p:txBody>
          <a:bodyPr wrap="none" rtlCol="0">
            <a:spAutoFit/>
          </a:bodyPr>
          <a:lstStyle/>
          <a:p>
            <a:r>
              <a:rPr lang="en-US" sz="1400" dirty="0"/>
              <a:t>Two concerns</a:t>
            </a:r>
          </a:p>
          <a:p>
            <a:pPr marL="342900" indent="-342900">
              <a:buAutoNum type="arabicPeriod"/>
            </a:pPr>
            <a:r>
              <a:rPr lang="en-US" sz="1400" dirty="0"/>
              <a:t>Over half of the customers have value of 0</a:t>
            </a:r>
          </a:p>
          <a:p>
            <a:pPr marL="342900" indent="-342900">
              <a:buAutoNum type="arabicPeriod"/>
            </a:pPr>
            <a:r>
              <a:rPr lang="en-US" sz="1400" dirty="0"/>
              <a:t>Extreme records. </a:t>
            </a:r>
          </a:p>
        </p:txBody>
      </p:sp>
      <p:cxnSp>
        <p:nvCxnSpPr>
          <p:cNvPr id="16" name="Straight Connector 15">
            <a:extLst>
              <a:ext uri="{FF2B5EF4-FFF2-40B4-BE49-F238E27FC236}">
                <a16:creationId xmlns:a16="http://schemas.microsoft.com/office/drawing/2014/main" id="{BCF1863A-5EFC-F343-8A1E-6F1D10D1F75F}"/>
              </a:ext>
            </a:extLst>
          </p:cNvPr>
          <p:cNvCxnSpPr>
            <a:cxnSpLocks/>
          </p:cNvCxnSpPr>
          <p:nvPr/>
        </p:nvCxnSpPr>
        <p:spPr>
          <a:xfrm>
            <a:off x="963745" y="3420931"/>
            <a:ext cx="0" cy="268143"/>
          </a:xfrm>
          <a:prstGeom prst="line">
            <a:avLst/>
          </a:prstGeom>
          <a:ln>
            <a:tailEnd type="triangle"/>
          </a:ln>
          <a:effectLst/>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A693FF10-D092-E546-B941-06BFE6EE1E90}"/>
              </a:ext>
            </a:extLst>
          </p:cNvPr>
          <p:cNvPicPr>
            <a:picLocks noChangeAspect="1"/>
          </p:cNvPicPr>
          <p:nvPr/>
        </p:nvPicPr>
        <p:blipFill>
          <a:blip r:embed="rId4"/>
          <a:stretch>
            <a:fillRect/>
          </a:stretch>
        </p:blipFill>
        <p:spPr>
          <a:xfrm>
            <a:off x="5839246" y="3372772"/>
            <a:ext cx="2993828" cy="2315424"/>
          </a:xfrm>
          <a:prstGeom prst="rect">
            <a:avLst/>
          </a:prstGeom>
        </p:spPr>
      </p:pic>
      <p:sp>
        <p:nvSpPr>
          <p:cNvPr id="20" name="Rectangle 19">
            <a:extLst>
              <a:ext uri="{FF2B5EF4-FFF2-40B4-BE49-F238E27FC236}">
                <a16:creationId xmlns:a16="http://schemas.microsoft.com/office/drawing/2014/main" id="{A7A8E4FB-E2FE-5B40-B7BC-F9BB4E1E526E}"/>
              </a:ext>
            </a:extLst>
          </p:cNvPr>
          <p:cNvSpPr/>
          <p:nvPr/>
        </p:nvSpPr>
        <p:spPr>
          <a:xfrm>
            <a:off x="6032500" y="5748893"/>
            <a:ext cx="4745210" cy="369332"/>
          </a:xfrm>
          <a:prstGeom prst="rect">
            <a:avLst/>
          </a:prstGeom>
        </p:spPr>
        <p:txBody>
          <a:bodyPr wrap="none">
            <a:spAutoFit/>
          </a:bodyPr>
          <a:lstStyle/>
          <a:p>
            <a:r>
              <a:rPr lang="en-US" dirty="0"/>
              <a:t>Investigate if </a:t>
            </a:r>
            <a:r>
              <a:rPr lang="en-US" dirty="0" err="1"/>
              <a:t>tollmon</a:t>
            </a:r>
            <a:r>
              <a:rPr lang="en-US" dirty="0"/>
              <a:t>=0 has toll free service</a:t>
            </a:r>
          </a:p>
        </p:txBody>
      </p:sp>
    </p:spTree>
    <p:extLst>
      <p:ext uri="{BB962C8B-B14F-4D97-AF65-F5344CB8AC3E}">
        <p14:creationId xmlns:p14="http://schemas.microsoft.com/office/powerpoint/2010/main" val="472081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7E87-F747-AB40-8793-BFD2382BC00C}"/>
              </a:ext>
            </a:extLst>
          </p:cNvPr>
          <p:cNvSpPr>
            <a:spLocks noGrp="1"/>
          </p:cNvSpPr>
          <p:nvPr>
            <p:ph type="title"/>
          </p:nvPr>
        </p:nvSpPr>
        <p:spPr/>
        <p:txBody>
          <a:bodyPr/>
          <a:lstStyle/>
          <a:p>
            <a:r>
              <a:rPr lang="en-US"/>
              <a:t>The Anomaly Node</a:t>
            </a:r>
          </a:p>
        </p:txBody>
      </p:sp>
      <p:sp>
        <p:nvSpPr>
          <p:cNvPr id="3" name="Slide Number Placeholder 2">
            <a:extLst>
              <a:ext uri="{FF2B5EF4-FFF2-40B4-BE49-F238E27FC236}">
                <a16:creationId xmlns:a16="http://schemas.microsoft.com/office/drawing/2014/main" id="{831036AF-1357-994F-9629-B42CEEC401F5}"/>
              </a:ext>
            </a:extLst>
          </p:cNvPr>
          <p:cNvSpPr>
            <a:spLocks noGrp="1"/>
          </p:cNvSpPr>
          <p:nvPr>
            <p:ph type="sldNum" sz="quarter" idx="10"/>
          </p:nvPr>
        </p:nvSpPr>
        <p:spPr/>
        <p:txBody>
          <a:bodyPr/>
          <a:lstStyle/>
          <a:p>
            <a:fld id="{D0BE6F14-FF48-0F4F-A8AA-2E3F25371E4A}" type="slidenum">
              <a:rPr lang="en-US" noProof="0" smtClean="0"/>
              <a:pPr/>
              <a:t>16</a:t>
            </a:fld>
            <a:endParaRPr lang="en-US" noProof="0"/>
          </a:p>
        </p:txBody>
      </p:sp>
      <p:pic>
        <p:nvPicPr>
          <p:cNvPr id="6" name="Picture 5">
            <a:extLst>
              <a:ext uri="{FF2B5EF4-FFF2-40B4-BE49-F238E27FC236}">
                <a16:creationId xmlns:a16="http://schemas.microsoft.com/office/drawing/2014/main" id="{4B01FAF1-F71B-614A-B327-CFEF0E5DA085}"/>
              </a:ext>
            </a:extLst>
          </p:cNvPr>
          <p:cNvPicPr>
            <a:picLocks noChangeAspect="1"/>
          </p:cNvPicPr>
          <p:nvPr/>
        </p:nvPicPr>
        <p:blipFill>
          <a:blip r:embed="rId2"/>
          <a:stretch>
            <a:fillRect/>
          </a:stretch>
        </p:blipFill>
        <p:spPr>
          <a:xfrm>
            <a:off x="69850" y="1866900"/>
            <a:ext cx="12052300" cy="3124200"/>
          </a:xfrm>
          <a:prstGeom prst="rect">
            <a:avLst/>
          </a:prstGeom>
        </p:spPr>
      </p:pic>
      <p:sp>
        <p:nvSpPr>
          <p:cNvPr id="7" name="TextBox 6">
            <a:extLst>
              <a:ext uri="{FF2B5EF4-FFF2-40B4-BE49-F238E27FC236}">
                <a16:creationId xmlns:a16="http://schemas.microsoft.com/office/drawing/2014/main" id="{CD03CF67-0B98-C94C-8641-AED14AF00BEF}"/>
              </a:ext>
            </a:extLst>
          </p:cNvPr>
          <p:cNvSpPr txBox="1"/>
          <p:nvPr/>
        </p:nvSpPr>
        <p:spPr>
          <a:xfrm>
            <a:off x="5662109" y="5091267"/>
            <a:ext cx="6529891" cy="830997"/>
          </a:xfrm>
          <a:prstGeom prst="rect">
            <a:avLst/>
          </a:prstGeom>
          <a:noFill/>
        </p:spPr>
        <p:txBody>
          <a:bodyPr wrap="square" rtlCol="0">
            <a:spAutoFit/>
          </a:bodyPr>
          <a:lstStyle/>
          <a:p>
            <a:r>
              <a:rPr lang="en-US" sz="1200" dirty="0"/>
              <a:t>$0-Anomaly is flag field identifying anomalous records</a:t>
            </a:r>
          </a:p>
          <a:p>
            <a:r>
              <a:rPr lang="en-US" sz="1200" dirty="0"/>
              <a:t>$0-AnnomalyIndex anomaly index value </a:t>
            </a:r>
          </a:p>
          <a:p>
            <a:r>
              <a:rPr lang="en-US" sz="1200" dirty="0"/>
              <a:t>Next set of columns lists the specific fields on which a case was anomalous and the impact of that field’s value on anomaly index</a:t>
            </a:r>
          </a:p>
        </p:txBody>
      </p:sp>
    </p:spTree>
    <p:extLst>
      <p:ext uri="{BB962C8B-B14F-4D97-AF65-F5344CB8AC3E}">
        <p14:creationId xmlns:p14="http://schemas.microsoft.com/office/powerpoint/2010/main" val="348953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26E20-44B4-C24A-B4B2-2AA9DA1D32FA}"/>
              </a:ext>
            </a:extLst>
          </p:cNvPr>
          <p:cNvSpPr>
            <a:spLocks noGrp="1"/>
          </p:cNvSpPr>
          <p:nvPr>
            <p:ph type="title"/>
          </p:nvPr>
        </p:nvSpPr>
        <p:spPr/>
        <p:txBody>
          <a:bodyPr/>
          <a:lstStyle/>
          <a:p>
            <a:r>
              <a:rPr lang="en-US" dirty="0"/>
              <a:t>Data Manipulation</a:t>
            </a:r>
          </a:p>
        </p:txBody>
      </p:sp>
      <p:sp>
        <p:nvSpPr>
          <p:cNvPr id="3" name="Slide Number Placeholder 2">
            <a:extLst>
              <a:ext uri="{FF2B5EF4-FFF2-40B4-BE49-F238E27FC236}">
                <a16:creationId xmlns:a16="http://schemas.microsoft.com/office/drawing/2014/main" id="{67C94E8C-4586-A54A-A71B-D031AB63C9D5}"/>
              </a:ext>
            </a:extLst>
          </p:cNvPr>
          <p:cNvSpPr>
            <a:spLocks noGrp="1"/>
          </p:cNvSpPr>
          <p:nvPr>
            <p:ph type="sldNum" sz="quarter" idx="10"/>
          </p:nvPr>
        </p:nvSpPr>
        <p:spPr/>
        <p:txBody>
          <a:bodyPr/>
          <a:lstStyle/>
          <a:p>
            <a:fld id="{D0BE6F14-FF48-0F4F-A8AA-2E3F25371E4A}" type="slidenum">
              <a:rPr lang="en-US" noProof="0" smtClean="0"/>
              <a:pPr/>
              <a:t>17</a:t>
            </a:fld>
            <a:endParaRPr lang="en-US" noProof="0"/>
          </a:p>
        </p:txBody>
      </p:sp>
      <p:sp>
        <p:nvSpPr>
          <p:cNvPr id="5" name="Text Placeholder 4">
            <a:extLst>
              <a:ext uri="{FF2B5EF4-FFF2-40B4-BE49-F238E27FC236}">
                <a16:creationId xmlns:a16="http://schemas.microsoft.com/office/drawing/2014/main" id="{904B330F-E2B9-0148-986A-C130F7D02211}"/>
              </a:ext>
            </a:extLst>
          </p:cNvPr>
          <p:cNvSpPr>
            <a:spLocks noGrp="1"/>
          </p:cNvSpPr>
          <p:nvPr>
            <p:ph type="body" sz="quarter" idx="12"/>
          </p:nvPr>
        </p:nvSpPr>
        <p:spPr>
          <a:xfrm>
            <a:off x="468431" y="1092585"/>
            <a:ext cx="7713044" cy="4854575"/>
          </a:xfrm>
        </p:spPr>
        <p:txBody>
          <a:bodyPr/>
          <a:lstStyle/>
          <a:p>
            <a:pPr marL="457200" indent="-457200">
              <a:buAutoNum type="arabicPeriod"/>
            </a:pPr>
            <a:r>
              <a:rPr lang="en-US" dirty="0"/>
              <a:t>Several field options: Filter, Field Reorder, Derive and Reclassify</a:t>
            </a:r>
          </a:p>
          <a:p>
            <a:pPr marL="457200" indent="-457200">
              <a:buAutoNum type="arabicPeriod"/>
            </a:pPr>
            <a:r>
              <a:rPr lang="en-US" dirty="0"/>
              <a:t>Data Transformations </a:t>
            </a:r>
          </a:p>
          <a:p>
            <a:pPr marL="457200" indent="-457200">
              <a:buAutoNum type="arabicPeriod"/>
            </a:pPr>
            <a:r>
              <a:rPr lang="en-US" dirty="0"/>
              <a:t>Automatically generate field operation nodes</a:t>
            </a:r>
          </a:p>
          <a:p>
            <a:pPr marL="457200" indent="-457200">
              <a:buAutoNum type="arabicPeriod"/>
            </a:pPr>
            <a:endParaRPr lang="en-US" dirty="0"/>
          </a:p>
          <a:p>
            <a:pPr marL="457200" indent="-457200">
              <a:buAutoNum type="arabicPeriod"/>
            </a:pPr>
            <a:r>
              <a:rPr lang="en-US" dirty="0"/>
              <a:t>Data : </a:t>
            </a:r>
            <a:r>
              <a:rPr lang="en-US" dirty="0" err="1"/>
              <a:t>Risk.csv</a:t>
            </a:r>
            <a:endParaRPr lang="en-US" dirty="0"/>
          </a:p>
        </p:txBody>
      </p:sp>
    </p:spTree>
    <p:extLst>
      <p:ext uri="{BB962C8B-B14F-4D97-AF65-F5344CB8AC3E}">
        <p14:creationId xmlns:p14="http://schemas.microsoft.com/office/powerpoint/2010/main" val="3256775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A909B-A63F-1240-A9EC-107147C972A8}"/>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37B571F9-9247-4640-8763-DFFC211AE680}"/>
              </a:ext>
            </a:extLst>
          </p:cNvPr>
          <p:cNvSpPr>
            <a:spLocks noGrp="1"/>
          </p:cNvSpPr>
          <p:nvPr>
            <p:ph type="sldNum" sz="quarter" idx="10"/>
          </p:nvPr>
        </p:nvSpPr>
        <p:spPr/>
        <p:txBody>
          <a:bodyPr/>
          <a:lstStyle/>
          <a:p>
            <a:fld id="{D0BE6F14-FF48-0F4F-A8AA-2E3F25371E4A}" type="slidenum">
              <a:rPr lang="en-US" noProof="0" smtClean="0"/>
              <a:pPr/>
              <a:t>18</a:t>
            </a:fld>
            <a:endParaRPr lang="en-US" noProof="0"/>
          </a:p>
        </p:txBody>
      </p:sp>
      <p:sp>
        <p:nvSpPr>
          <p:cNvPr id="5" name="Text Placeholder 4">
            <a:extLst>
              <a:ext uri="{FF2B5EF4-FFF2-40B4-BE49-F238E27FC236}">
                <a16:creationId xmlns:a16="http://schemas.microsoft.com/office/drawing/2014/main" id="{52BB6A7A-D14B-114B-8C1A-919968EDFC62}"/>
              </a:ext>
            </a:extLst>
          </p:cNvPr>
          <p:cNvSpPr>
            <a:spLocks noGrp="1"/>
          </p:cNvSpPr>
          <p:nvPr>
            <p:ph type="body" sz="quarter" idx="12"/>
          </p:nvPr>
        </p:nvSpPr>
        <p:spPr/>
        <p:txBody>
          <a:bodyPr/>
          <a:lstStyle/>
          <a:p>
            <a:pPr marL="457200" indent="-457200">
              <a:buAutoNum type="arabicPeriod"/>
            </a:pPr>
            <a:r>
              <a:rPr lang="en-US" dirty="0"/>
              <a:t>In the Data Preparation phase of the CRISP-DM process, you </a:t>
            </a:r>
            <a:r>
              <a:rPr lang="en-US" dirty="0">
                <a:solidFill>
                  <a:srgbClr val="0070C0"/>
                </a:solidFill>
              </a:rPr>
              <a:t>construct the final dataset for modeling</a:t>
            </a:r>
            <a:r>
              <a:rPr lang="en-US" dirty="0"/>
              <a:t>. This involves a variety of potential activities, including </a:t>
            </a:r>
            <a:r>
              <a:rPr lang="en-US" dirty="0">
                <a:solidFill>
                  <a:srgbClr val="0070C0"/>
                </a:solidFill>
              </a:rPr>
              <a:t>creating new fields or transforming existing ones, selecting groups of records or sampling from a larger data file, and cleaning data </a:t>
            </a:r>
            <a:r>
              <a:rPr lang="en-US" dirty="0"/>
              <a:t>based on checks on data quality. </a:t>
            </a:r>
          </a:p>
          <a:p>
            <a:pPr marL="457200" indent="-457200">
              <a:buAutoNum type="arabicPeriod"/>
            </a:pPr>
            <a:r>
              <a:rPr lang="en-US" dirty="0"/>
              <a:t>Techniques to modify and prepare data can be found in either the </a:t>
            </a:r>
            <a:r>
              <a:rPr lang="en-US" dirty="0">
                <a:solidFill>
                  <a:srgbClr val="0070C0"/>
                </a:solidFill>
              </a:rPr>
              <a:t>Record Ops palette </a:t>
            </a:r>
            <a:r>
              <a:rPr lang="en-US" dirty="0"/>
              <a:t>( containing tools for manipulating records) or </a:t>
            </a:r>
            <a:r>
              <a:rPr lang="en-US" dirty="0">
                <a:solidFill>
                  <a:srgbClr val="0070C0"/>
                </a:solidFill>
              </a:rPr>
              <a:t>Field Ops palette </a:t>
            </a:r>
            <a:r>
              <a:rPr lang="en-US" dirty="0"/>
              <a:t>( containing tools for manipulating fields). </a:t>
            </a:r>
          </a:p>
          <a:p>
            <a:pPr marL="457200" indent="-457200">
              <a:buAutoNum type="arabicPeriod"/>
            </a:pPr>
            <a:r>
              <a:rPr lang="en-US" dirty="0"/>
              <a:t>In this lesson we introduce several field operation nodes, including the </a:t>
            </a:r>
          </a:p>
          <a:p>
            <a:pPr marL="687912" lvl="1" indent="-457200">
              <a:buFont typeface="Arial" panose="020B0604020202020204" pitchFamily="34" charset="0"/>
              <a:buChar char="•"/>
            </a:pPr>
            <a:r>
              <a:rPr lang="en-US" dirty="0">
                <a:solidFill>
                  <a:srgbClr val="0070C0"/>
                </a:solidFill>
              </a:rPr>
              <a:t>Filter</a:t>
            </a:r>
            <a:r>
              <a:rPr lang="en-US" dirty="0"/>
              <a:t> node, which removes unwanted fields from analysis; </a:t>
            </a:r>
          </a:p>
          <a:p>
            <a:pPr marL="687912" lvl="1" indent="-457200">
              <a:buFont typeface="Arial" panose="020B0604020202020204" pitchFamily="34" charset="0"/>
              <a:buChar char="•"/>
            </a:pPr>
            <a:r>
              <a:rPr lang="en-US" dirty="0">
                <a:solidFill>
                  <a:srgbClr val="0070C0"/>
                </a:solidFill>
              </a:rPr>
              <a:t>Reorder</a:t>
            </a:r>
            <a:r>
              <a:rPr lang="en-US" dirty="0"/>
              <a:t> node, which reorders fields in the data stream and dialogs; </a:t>
            </a:r>
          </a:p>
          <a:p>
            <a:pPr marL="687912" lvl="1" indent="-457200">
              <a:buFont typeface="Arial" panose="020B0604020202020204" pitchFamily="34" charset="0"/>
              <a:buChar char="•"/>
            </a:pPr>
            <a:r>
              <a:rPr lang="en-US" dirty="0">
                <a:solidFill>
                  <a:srgbClr val="0070C0"/>
                </a:solidFill>
              </a:rPr>
              <a:t>Derive</a:t>
            </a:r>
            <a:r>
              <a:rPr lang="en-US" dirty="0"/>
              <a:t> node, used to create new fields in the data stream; </a:t>
            </a:r>
          </a:p>
          <a:p>
            <a:pPr marL="687912" lvl="1" indent="-457200">
              <a:buFont typeface="Arial" panose="020B0604020202020204" pitchFamily="34" charset="0"/>
              <a:buChar char="•"/>
            </a:pPr>
            <a:r>
              <a:rPr lang="en-US" dirty="0">
                <a:solidFill>
                  <a:srgbClr val="0070C0"/>
                </a:solidFill>
              </a:rPr>
              <a:t>Reclassify</a:t>
            </a:r>
            <a:r>
              <a:rPr lang="en-US" dirty="0"/>
              <a:t> node, which is used to change the coding of or collapse categories for categorical fields. </a:t>
            </a:r>
          </a:p>
        </p:txBody>
      </p:sp>
    </p:spTree>
    <p:extLst>
      <p:ext uri="{BB962C8B-B14F-4D97-AF65-F5344CB8AC3E}">
        <p14:creationId xmlns:p14="http://schemas.microsoft.com/office/powerpoint/2010/main" val="3016007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F7A6B-8E0C-E647-B5E9-AAC32A790496}"/>
              </a:ext>
            </a:extLst>
          </p:cNvPr>
          <p:cNvSpPr>
            <a:spLocks noGrp="1"/>
          </p:cNvSpPr>
          <p:nvPr>
            <p:ph type="title"/>
          </p:nvPr>
        </p:nvSpPr>
        <p:spPr/>
        <p:txBody>
          <a:bodyPr/>
          <a:lstStyle/>
          <a:p>
            <a:r>
              <a:rPr lang="en-US" dirty="0"/>
              <a:t>Filter</a:t>
            </a:r>
          </a:p>
        </p:txBody>
      </p:sp>
      <p:sp>
        <p:nvSpPr>
          <p:cNvPr id="3" name="Slide Number Placeholder 2">
            <a:extLst>
              <a:ext uri="{FF2B5EF4-FFF2-40B4-BE49-F238E27FC236}">
                <a16:creationId xmlns:a16="http://schemas.microsoft.com/office/drawing/2014/main" id="{1F2716CC-8E04-5848-84C2-81975626D8C9}"/>
              </a:ext>
            </a:extLst>
          </p:cNvPr>
          <p:cNvSpPr>
            <a:spLocks noGrp="1"/>
          </p:cNvSpPr>
          <p:nvPr>
            <p:ph type="sldNum" sz="quarter" idx="10"/>
          </p:nvPr>
        </p:nvSpPr>
        <p:spPr/>
        <p:txBody>
          <a:bodyPr/>
          <a:lstStyle/>
          <a:p>
            <a:fld id="{D0BE6F14-FF48-0F4F-A8AA-2E3F25371E4A}" type="slidenum">
              <a:rPr lang="en-US" noProof="0" smtClean="0"/>
              <a:pPr/>
              <a:t>19</a:t>
            </a:fld>
            <a:endParaRPr lang="en-US" noProof="0"/>
          </a:p>
        </p:txBody>
      </p:sp>
      <p:sp>
        <p:nvSpPr>
          <p:cNvPr id="5" name="Text Placeholder 4">
            <a:extLst>
              <a:ext uri="{FF2B5EF4-FFF2-40B4-BE49-F238E27FC236}">
                <a16:creationId xmlns:a16="http://schemas.microsoft.com/office/drawing/2014/main" id="{845E9C74-8066-8F4A-9357-9B08844BB9E8}"/>
              </a:ext>
            </a:extLst>
          </p:cNvPr>
          <p:cNvSpPr>
            <a:spLocks noGrp="1"/>
          </p:cNvSpPr>
          <p:nvPr>
            <p:ph type="body" sz="quarter" idx="12"/>
          </p:nvPr>
        </p:nvSpPr>
        <p:spPr>
          <a:xfrm>
            <a:off x="304800" y="803827"/>
            <a:ext cx="8534400" cy="4854575"/>
          </a:xfrm>
        </p:spPr>
        <p:txBody>
          <a:bodyPr/>
          <a:lstStyle/>
          <a:p>
            <a:pPr marL="457200" indent="-457200">
              <a:buAutoNum type="arabicPeriod"/>
            </a:pPr>
            <a:r>
              <a:rPr lang="en-US" dirty="0"/>
              <a:t>Filter node that can rename fields and remove unwanted fields from the data stream.</a:t>
            </a:r>
          </a:p>
          <a:p>
            <a:pPr marL="457200" indent="-457200">
              <a:buAutoNum type="arabicPeriod"/>
            </a:pPr>
            <a:r>
              <a:rPr lang="en-US" dirty="0"/>
              <a:t>When data mining, two potential problems may occur within a field:</a:t>
            </a:r>
          </a:p>
          <a:p>
            <a:pPr marL="986353" lvl="2" indent="-457200">
              <a:buFont typeface="Arial" panose="020B0604020202020204" pitchFamily="34" charset="0"/>
              <a:buChar char="•"/>
            </a:pPr>
            <a:r>
              <a:rPr lang="en-US" dirty="0"/>
              <a:t>A large proportion of missing records</a:t>
            </a:r>
          </a:p>
          <a:p>
            <a:pPr marL="986353" lvl="2" indent="-457200">
              <a:buFont typeface="Arial" panose="020B0604020202020204" pitchFamily="34" charset="0"/>
              <a:buChar char="•"/>
            </a:pPr>
            <a:r>
              <a:rPr lang="en-US" dirty="0"/>
              <a:t>All (or almost all) records having the same value (invariant </a:t>
            </a:r>
          </a:p>
          <a:p>
            <a:pPr marL="457200" indent="-457200">
              <a:buFont typeface="+mj-lt"/>
              <a:buAutoNum type="arabicPeriod"/>
            </a:pPr>
            <a:r>
              <a:rPr lang="en-US" dirty="0"/>
              <a:t>The Filter node ( or Filter tab of a source node) allows data to pass through it and has two main functions: </a:t>
            </a:r>
          </a:p>
          <a:p>
            <a:pPr marL="986353" lvl="2" indent="-457200">
              <a:buFont typeface="Arial" panose="020B0604020202020204" pitchFamily="34" charset="0"/>
              <a:buChar char="•"/>
            </a:pPr>
            <a:r>
              <a:rPr lang="en-US" dirty="0"/>
              <a:t>To filter out (discard) unwanted fields</a:t>
            </a:r>
          </a:p>
          <a:p>
            <a:pPr marL="986353" lvl="2" indent="-457200">
              <a:buFont typeface="Arial" panose="020B0604020202020204" pitchFamily="34" charset="0"/>
              <a:buChar char="•"/>
            </a:pPr>
            <a:r>
              <a:rPr lang="en-US" dirty="0"/>
              <a:t>To rename fields</a:t>
            </a:r>
          </a:p>
        </p:txBody>
      </p:sp>
      <p:pic>
        <p:nvPicPr>
          <p:cNvPr id="8" name="Picture 7">
            <a:extLst>
              <a:ext uri="{FF2B5EF4-FFF2-40B4-BE49-F238E27FC236}">
                <a16:creationId xmlns:a16="http://schemas.microsoft.com/office/drawing/2014/main" id="{7673A4F4-4274-8D4D-A3A2-093D2D02E950}"/>
              </a:ext>
            </a:extLst>
          </p:cNvPr>
          <p:cNvPicPr>
            <a:picLocks noChangeAspect="1"/>
          </p:cNvPicPr>
          <p:nvPr/>
        </p:nvPicPr>
        <p:blipFill>
          <a:blip r:embed="rId3"/>
          <a:stretch>
            <a:fillRect/>
          </a:stretch>
        </p:blipFill>
        <p:spPr>
          <a:xfrm>
            <a:off x="8902824" y="3636085"/>
            <a:ext cx="2984376" cy="2657818"/>
          </a:xfrm>
          <a:prstGeom prst="rect">
            <a:avLst/>
          </a:prstGeom>
        </p:spPr>
      </p:pic>
      <p:pic>
        <p:nvPicPr>
          <p:cNvPr id="9" name="Picture 8">
            <a:extLst>
              <a:ext uri="{FF2B5EF4-FFF2-40B4-BE49-F238E27FC236}">
                <a16:creationId xmlns:a16="http://schemas.microsoft.com/office/drawing/2014/main" id="{5D269928-CE4E-554C-BAAE-2C64847B1F5B}"/>
              </a:ext>
            </a:extLst>
          </p:cNvPr>
          <p:cNvPicPr>
            <a:picLocks noChangeAspect="1"/>
          </p:cNvPicPr>
          <p:nvPr/>
        </p:nvPicPr>
        <p:blipFill>
          <a:blip r:embed="rId4"/>
          <a:stretch>
            <a:fillRect/>
          </a:stretch>
        </p:blipFill>
        <p:spPr>
          <a:xfrm>
            <a:off x="5688031" y="5045272"/>
            <a:ext cx="2451100" cy="673100"/>
          </a:xfrm>
          <a:prstGeom prst="rect">
            <a:avLst/>
          </a:prstGeom>
        </p:spPr>
      </p:pic>
    </p:spTree>
    <p:extLst>
      <p:ext uri="{BB962C8B-B14F-4D97-AF65-F5344CB8AC3E}">
        <p14:creationId xmlns:p14="http://schemas.microsoft.com/office/powerpoint/2010/main" val="1368271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9295E-F12D-BD4C-B3A8-3928C4D2F196}"/>
              </a:ext>
            </a:extLst>
          </p:cNvPr>
          <p:cNvSpPr>
            <a:spLocks noGrp="1"/>
          </p:cNvSpPr>
          <p:nvPr>
            <p:ph type="title"/>
          </p:nvPr>
        </p:nvSpPr>
        <p:spPr/>
        <p:txBody>
          <a:bodyPr/>
          <a:lstStyle/>
          <a:p>
            <a:r>
              <a:rPr lang="en-US" dirty="0"/>
              <a:t>SPSS Visual Model Lab</a:t>
            </a:r>
          </a:p>
        </p:txBody>
      </p:sp>
      <p:sp>
        <p:nvSpPr>
          <p:cNvPr id="3" name="Slide Number Placeholder 2">
            <a:extLst>
              <a:ext uri="{FF2B5EF4-FFF2-40B4-BE49-F238E27FC236}">
                <a16:creationId xmlns:a16="http://schemas.microsoft.com/office/drawing/2014/main" id="{BA740459-EDA9-834E-994E-5D7781AC2644}"/>
              </a:ext>
            </a:extLst>
          </p:cNvPr>
          <p:cNvSpPr>
            <a:spLocks noGrp="1"/>
          </p:cNvSpPr>
          <p:nvPr>
            <p:ph type="sldNum" sz="quarter" idx="10"/>
          </p:nvPr>
        </p:nvSpPr>
        <p:spPr/>
        <p:txBody>
          <a:bodyPr/>
          <a:lstStyle/>
          <a:p>
            <a:fld id="{D0BE6F14-FF48-0F4F-A8AA-2E3F25371E4A}" type="slidenum">
              <a:rPr lang="en-US" smtClean="0"/>
              <a:pPr/>
              <a:t>2</a:t>
            </a:fld>
            <a:endParaRPr lang="en-US"/>
          </a:p>
        </p:txBody>
      </p:sp>
      <p:sp>
        <p:nvSpPr>
          <p:cNvPr id="6" name="Text Placeholder 5">
            <a:extLst>
              <a:ext uri="{FF2B5EF4-FFF2-40B4-BE49-F238E27FC236}">
                <a16:creationId xmlns:a16="http://schemas.microsoft.com/office/drawing/2014/main" id="{52077187-889D-5944-B5F4-D2F489B854CA}"/>
              </a:ext>
            </a:extLst>
          </p:cNvPr>
          <p:cNvSpPr>
            <a:spLocks noGrp="1"/>
          </p:cNvSpPr>
          <p:nvPr>
            <p:ph type="body" sz="quarter" idx="13"/>
          </p:nvPr>
        </p:nvSpPr>
        <p:spPr/>
        <p:txBody>
          <a:bodyPr/>
          <a:lstStyle/>
          <a:p>
            <a:endParaRPr lang="en-US"/>
          </a:p>
        </p:txBody>
      </p:sp>
      <p:sp>
        <p:nvSpPr>
          <p:cNvPr id="7" name="TextBox 6">
            <a:extLst>
              <a:ext uri="{FF2B5EF4-FFF2-40B4-BE49-F238E27FC236}">
                <a16:creationId xmlns:a16="http://schemas.microsoft.com/office/drawing/2014/main" id="{0BD43930-1A5B-994B-9B6A-32E01EEC9696}"/>
              </a:ext>
            </a:extLst>
          </p:cNvPr>
          <p:cNvSpPr txBox="1"/>
          <p:nvPr/>
        </p:nvSpPr>
        <p:spPr>
          <a:xfrm>
            <a:off x="1972638" y="3308279"/>
            <a:ext cx="513708" cy="646331"/>
          </a:xfrm>
          <a:prstGeom prst="rect">
            <a:avLst/>
          </a:prstGeom>
          <a:noFill/>
        </p:spPr>
        <p:txBody>
          <a:bodyPr wrap="square" rtlCol="0">
            <a:spAutoFit/>
          </a:bodyPr>
          <a:lstStyle/>
          <a:p>
            <a:r>
              <a:rPr lang="en-US" dirty="0"/>
              <a:t>10</a:t>
            </a:r>
          </a:p>
          <a:p>
            <a:r>
              <a:rPr lang="en-US" dirty="0"/>
              <a:t>01</a:t>
            </a:r>
          </a:p>
        </p:txBody>
      </p:sp>
    </p:spTree>
    <p:extLst>
      <p:ext uri="{BB962C8B-B14F-4D97-AF65-F5344CB8AC3E}">
        <p14:creationId xmlns:p14="http://schemas.microsoft.com/office/powerpoint/2010/main" val="1449566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B3CA6-D158-694A-A346-3F10F07CDD88}"/>
              </a:ext>
            </a:extLst>
          </p:cNvPr>
          <p:cNvSpPr>
            <a:spLocks noGrp="1"/>
          </p:cNvSpPr>
          <p:nvPr>
            <p:ph type="title"/>
          </p:nvPr>
        </p:nvSpPr>
        <p:spPr/>
        <p:txBody>
          <a:bodyPr/>
          <a:lstStyle/>
          <a:p>
            <a:r>
              <a:rPr lang="en-US" dirty="0"/>
              <a:t>Field Reordering</a:t>
            </a:r>
          </a:p>
        </p:txBody>
      </p:sp>
      <p:sp>
        <p:nvSpPr>
          <p:cNvPr id="3" name="Slide Number Placeholder 2">
            <a:extLst>
              <a:ext uri="{FF2B5EF4-FFF2-40B4-BE49-F238E27FC236}">
                <a16:creationId xmlns:a16="http://schemas.microsoft.com/office/drawing/2014/main" id="{839472E2-5901-714D-9196-E3357244B283}"/>
              </a:ext>
            </a:extLst>
          </p:cNvPr>
          <p:cNvSpPr>
            <a:spLocks noGrp="1"/>
          </p:cNvSpPr>
          <p:nvPr>
            <p:ph type="sldNum" sz="quarter" idx="10"/>
          </p:nvPr>
        </p:nvSpPr>
        <p:spPr/>
        <p:txBody>
          <a:bodyPr/>
          <a:lstStyle/>
          <a:p>
            <a:fld id="{D0BE6F14-FF48-0F4F-A8AA-2E3F25371E4A}" type="slidenum">
              <a:rPr lang="en-US" noProof="0" smtClean="0"/>
              <a:pPr/>
              <a:t>20</a:t>
            </a:fld>
            <a:endParaRPr lang="en-US" noProof="0"/>
          </a:p>
        </p:txBody>
      </p:sp>
      <p:sp>
        <p:nvSpPr>
          <p:cNvPr id="5" name="Text Placeholder 4">
            <a:extLst>
              <a:ext uri="{FF2B5EF4-FFF2-40B4-BE49-F238E27FC236}">
                <a16:creationId xmlns:a16="http://schemas.microsoft.com/office/drawing/2014/main" id="{BD7A8C8D-0525-F14A-89FA-73AABAB0EAE5}"/>
              </a:ext>
            </a:extLst>
          </p:cNvPr>
          <p:cNvSpPr>
            <a:spLocks noGrp="1"/>
          </p:cNvSpPr>
          <p:nvPr>
            <p:ph type="body" sz="quarter" idx="12"/>
          </p:nvPr>
        </p:nvSpPr>
        <p:spPr/>
        <p:txBody>
          <a:bodyPr/>
          <a:lstStyle/>
          <a:p>
            <a:pPr marL="457200" indent="-457200">
              <a:buAutoNum type="arabicPeriod"/>
            </a:pPr>
            <a:r>
              <a:rPr lang="en-US" dirty="0"/>
              <a:t>Another useful field operation is to reorder the fields, which would affect their ordering in dialog boxes and data streams. For example, you might want a specific field ordering in a table </a:t>
            </a:r>
            <a:r>
              <a:rPr lang="en-US" dirty="0">
                <a:solidFill>
                  <a:srgbClr val="0070C0"/>
                </a:solidFill>
              </a:rPr>
              <a:t>to better compare the outcome with predictions </a:t>
            </a:r>
            <a:r>
              <a:rPr lang="en-US" dirty="0"/>
              <a:t>from different models, or it might be easier to locate field names in dialogs if they were alphabetically ordered. </a:t>
            </a:r>
          </a:p>
          <a:p>
            <a:pPr marL="457200" indent="-457200">
              <a:buAutoNum type="arabicPeriod"/>
            </a:pPr>
            <a:r>
              <a:rPr lang="en-US" dirty="0"/>
              <a:t>The Field Reorder node will reorder fields downstream of the node</a:t>
            </a:r>
          </a:p>
        </p:txBody>
      </p:sp>
      <p:pic>
        <p:nvPicPr>
          <p:cNvPr id="12" name="Picture 11">
            <a:extLst>
              <a:ext uri="{FF2B5EF4-FFF2-40B4-BE49-F238E27FC236}">
                <a16:creationId xmlns:a16="http://schemas.microsoft.com/office/drawing/2014/main" id="{54DD0AA1-F65F-B540-93B6-DED396971FA3}"/>
              </a:ext>
            </a:extLst>
          </p:cNvPr>
          <p:cNvPicPr>
            <a:picLocks noChangeAspect="1"/>
          </p:cNvPicPr>
          <p:nvPr/>
        </p:nvPicPr>
        <p:blipFill rotWithShape="1">
          <a:blip r:embed="rId3"/>
          <a:srcRect b="29636"/>
          <a:stretch/>
        </p:blipFill>
        <p:spPr>
          <a:xfrm>
            <a:off x="1500644" y="2953912"/>
            <a:ext cx="1981200" cy="3726404"/>
          </a:xfrm>
          <a:prstGeom prst="rect">
            <a:avLst/>
          </a:prstGeom>
          <a:ln>
            <a:solidFill>
              <a:schemeClr val="tx1"/>
            </a:solidFill>
          </a:ln>
        </p:spPr>
      </p:pic>
      <p:pic>
        <p:nvPicPr>
          <p:cNvPr id="13" name="Picture 12">
            <a:extLst>
              <a:ext uri="{FF2B5EF4-FFF2-40B4-BE49-F238E27FC236}">
                <a16:creationId xmlns:a16="http://schemas.microsoft.com/office/drawing/2014/main" id="{EA21EBA1-6105-2842-82F4-22C9B8EC4E76}"/>
              </a:ext>
            </a:extLst>
          </p:cNvPr>
          <p:cNvPicPr>
            <a:picLocks noChangeAspect="1"/>
          </p:cNvPicPr>
          <p:nvPr/>
        </p:nvPicPr>
        <p:blipFill>
          <a:blip r:embed="rId4"/>
          <a:stretch>
            <a:fillRect/>
          </a:stretch>
        </p:blipFill>
        <p:spPr>
          <a:xfrm>
            <a:off x="3874522" y="5546307"/>
            <a:ext cx="2438400" cy="889000"/>
          </a:xfrm>
          <a:prstGeom prst="rect">
            <a:avLst/>
          </a:prstGeom>
        </p:spPr>
      </p:pic>
    </p:spTree>
    <p:extLst>
      <p:ext uri="{BB962C8B-B14F-4D97-AF65-F5344CB8AC3E}">
        <p14:creationId xmlns:p14="http://schemas.microsoft.com/office/powerpoint/2010/main" val="2997138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10309-2D84-524C-807B-62BD5C1C69D9}"/>
              </a:ext>
            </a:extLst>
          </p:cNvPr>
          <p:cNvSpPr>
            <a:spLocks noGrp="1"/>
          </p:cNvSpPr>
          <p:nvPr>
            <p:ph type="title"/>
          </p:nvPr>
        </p:nvSpPr>
        <p:spPr/>
        <p:txBody>
          <a:bodyPr/>
          <a:lstStyle/>
          <a:p>
            <a:r>
              <a:rPr lang="en-US" dirty="0"/>
              <a:t>Derive Node</a:t>
            </a:r>
          </a:p>
        </p:txBody>
      </p:sp>
      <p:sp>
        <p:nvSpPr>
          <p:cNvPr id="5" name="Text Placeholder 4">
            <a:extLst>
              <a:ext uri="{FF2B5EF4-FFF2-40B4-BE49-F238E27FC236}">
                <a16:creationId xmlns:a16="http://schemas.microsoft.com/office/drawing/2014/main" id="{6BF3FED9-45AB-6846-8631-DEEF50BAA928}"/>
              </a:ext>
            </a:extLst>
          </p:cNvPr>
          <p:cNvSpPr>
            <a:spLocks noGrp="1"/>
          </p:cNvSpPr>
          <p:nvPr>
            <p:ph type="body" sz="quarter" idx="12"/>
          </p:nvPr>
        </p:nvSpPr>
        <p:spPr>
          <a:xfrm>
            <a:off x="222250" y="894711"/>
            <a:ext cx="11582400" cy="1458912"/>
          </a:xfrm>
        </p:spPr>
        <p:txBody>
          <a:bodyPr/>
          <a:lstStyle/>
          <a:p>
            <a:pPr marL="457200" indent="-457200">
              <a:buAutoNum type="arabicPeriod"/>
            </a:pPr>
            <a:r>
              <a:rPr lang="en-US" dirty="0"/>
              <a:t>It will invariably be necessary to </a:t>
            </a:r>
            <a:r>
              <a:rPr lang="en-US" dirty="0">
                <a:solidFill>
                  <a:srgbClr val="0070C0"/>
                </a:solidFill>
              </a:rPr>
              <a:t>modify data values or create new fields </a:t>
            </a:r>
            <a:r>
              <a:rPr lang="en-US" dirty="0"/>
              <a:t>as functions of others.</a:t>
            </a:r>
          </a:p>
          <a:p>
            <a:pPr marL="457200" indent="-457200">
              <a:buAutoNum type="arabicPeriod"/>
            </a:pPr>
            <a:r>
              <a:rPr lang="en-US" dirty="0"/>
              <a:t>The Derive node calculates a new value based on a expression for every record passed through it.</a:t>
            </a:r>
          </a:p>
        </p:txBody>
      </p:sp>
      <p:sp>
        <p:nvSpPr>
          <p:cNvPr id="19" name="Text Placeholder 4">
            <a:extLst>
              <a:ext uri="{FF2B5EF4-FFF2-40B4-BE49-F238E27FC236}">
                <a16:creationId xmlns:a16="http://schemas.microsoft.com/office/drawing/2014/main" id="{96CC2D4D-9129-2845-A878-E92923A5BD2E}"/>
              </a:ext>
            </a:extLst>
          </p:cNvPr>
          <p:cNvSpPr txBox="1">
            <a:spLocks/>
          </p:cNvSpPr>
          <p:nvPr/>
        </p:nvSpPr>
        <p:spPr>
          <a:xfrm>
            <a:off x="222250" y="1842789"/>
            <a:ext cx="11582400" cy="4854575"/>
          </a:xfrm>
          <a:prstGeom prst="rect">
            <a:avLst/>
          </a:prstGeom>
        </p:spPr>
        <p:txBody>
          <a:bodyPr vert="horz" lIns="0" tIns="0" rIns="0" bIns="0" rtlCol="0">
            <a:noAutofit/>
          </a:bodyPr>
          <a:lst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3. Derive a field with Name: </a:t>
            </a:r>
            <a:r>
              <a:rPr lang="en-US" dirty="0">
                <a:solidFill>
                  <a:srgbClr val="0070C0"/>
                </a:solidFill>
              </a:rPr>
              <a:t>SUM DEBT</a:t>
            </a:r>
            <a:r>
              <a:rPr lang="en-US" dirty="0"/>
              <a:t>; with sum of NUMCARDS + STORECARDS + LOANS</a:t>
            </a:r>
          </a:p>
        </p:txBody>
      </p:sp>
      <p:pic>
        <p:nvPicPr>
          <p:cNvPr id="20" name="Picture 19">
            <a:extLst>
              <a:ext uri="{FF2B5EF4-FFF2-40B4-BE49-F238E27FC236}">
                <a16:creationId xmlns:a16="http://schemas.microsoft.com/office/drawing/2014/main" id="{D7BA75E3-6C30-3F4A-8679-F1D6007C11E2}"/>
              </a:ext>
            </a:extLst>
          </p:cNvPr>
          <p:cNvPicPr>
            <a:picLocks noChangeAspect="1"/>
          </p:cNvPicPr>
          <p:nvPr/>
        </p:nvPicPr>
        <p:blipFill>
          <a:blip r:embed="rId3"/>
          <a:stretch>
            <a:fillRect/>
          </a:stretch>
        </p:blipFill>
        <p:spPr>
          <a:xfrm>
            <a:off x="1060824" y="2353623"/>
            <a:ext cx="4203700" cy="4203700"/>
          </a:xfrm>
          <a:prstGeom prst="rect">
            <a:avLst/>
          </a:prstGeom>
          <a:ln>
            <a:solidFill>
              <a:schemeClr val="tx1"/>
            </a:solidFill>
          </a:ln>
        </p:spPr>
      </p:pic>
      <p:pic>
        <p:nvPicPr>
          <p:cNvPr id="21" name="Picture 20">
            <a:extLst>
              <a:ext uri="{FF2B5EF4-FFF2-40B4-BE49-F238E27FC236}">
                <a16:creationId xmlns:a16="http://schemas.microsoft.com/office/drawing/2014/main" id="{94E477EE-B254-F446-987E-7B527598D778}"/>
              </a:ext>
            </a:extLst>
          </p:cNvPr>
          <p:cNvPicPr>
            <a:picLocks noChangeAspect="1"/>
          </p:cNvPicPr>
          <p:nvPr/>
        </p:nvPicPr>
        <p:blipFill>
          <a:blip r:embed="rId4"/>
          <a:stretch>
            <a:fillRect/>
          </a:stretch>
        </p:blipFill>
        <p:spPr>
          <a:xfrm>
            <a:off x="5556437" y="2353623"/>
            <a:ext cx="5956300" cy="2628900"/>
          </a:xfrm>
          <a:prstGeom prst="rect">
            <a:avLst/>
          </a:prstGeom>
          <a:ln>
            <a:solidFill>
              <a:schemeClr val="tx1"/>
            </a:solidFill>
          </a:ln>
        </p:spPr>
      </p:pic>
      <p:cxnSp>
        <p:nvCxnSpPr>
          <p:cNvPr id="23" name="Straight Arrow Connector 22">
            <a:extLst>
              <a:ext uri="{FF2B5EF4-FFF2-40B4-BE49-F238E27FC236}">
                <a16:creationId xmlns:a16="http://schemas.microsoft.com/office/drawing/2014/main" id="{8B18B431-5C2E-2B48-8566-D2366D7FACC5}"/>
              </a:ext>
            </a:extLst>
          </p:cNvPr>
          <p:cNvCxnSpPr/>
          <p:nvPr/>
        </p:nvCxnSpPr>
        <p:spPr>
          <a:xfrm>
            <a:off x="3044414" y="3141023"/>
            <a:ext cx="7670202"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046F51AD-8831-3F47-B55B-6F76BFBE7A9D}"/>
              </a:ext>
            </a:extLst>
          </p:cNvPr>
          <p:cNvSpPr/>
          <p:nvPr/>
        </p:nvSpPr>
        <p:spPr>
          <a:xfrm>
            <a:off x="7885318" y="2353623"/>
            <a:ext cx="602167" cy="2628900"/>
          </a:xfrm>
          <a:prstGeom prst="rect">
            <a:avLst/>
          </a:prstGeom>
          <a:noFill/>
          <a:ln>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5" name="Rectangle 24">
            <a:extLst>
              <a:ext uri="{FF2B5EF4-FFF2-40B4-BE49-F238E27FC236}">
                <a16:creationId xmlns:a16="http://schemas.microsoft.com/office/drawing/2014/main" id="{86C88993-29FB-3F4E-B70A-5966954F8D5F}"/>
              </a:ext>
            </a:extLst>
          </p:cNvPr>
          <p:cNvSpPr/>
          <p:nvPr/>
        </p:nvSpPr>
        <p:spPr>
          <a:xfrm>
            <a:off x="9479280" y="2353623"/>
            <a:ext cx="944880" cy="2628900"/>
          </a:xfrm>
          <a:prstGeom prst="rect">
            <a:avLst/>
          </a:prstGeom>
          <a:noFill/>
          <a:ln>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636603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4ABC-E5F2-B543-A439-B387BDFEF453}"/>
              </a:ext>
            </a:extLst>
          </p:cNvPr>
          <p:cNvSpPr>
            <a:spLocks noGrp="1"/>
          </p:cNvSpPr>
          <p:nvPr>
            <p:ph type="title"/>
          </p:nvPr>
        </p:nvSpPr>
        <p:spPr/>
        <p:txBody>
          <a:bodyPr/>
          <a:lstStyle/>
          <a:p>
            <a:r>
              <a:rPr lang="en-US" dirty="0"/>
              <a:t>Quick exercise (Flag)2 </a:t>
            </a:r>
          </a:p>
        </p:txBody>
      </p:sp>
      <p:sp>
        <p:nvSpPr>
          <p:cNvPr id="3" name="Slide Number Placeholder 2">
            <a:extLst>
              <a:ext uri="{FF2B5EF4-FFF2-40B4-BE49-F238E27FC236}">
                <a16:creationId xmlns:a16="http://schemas.microsoft.com/office/drawing/2014/main" id="{AE8BCC02-35BC-7C46-B255-C20BC6DE7F61}"/>
              </a:ext>
            </a:extLst>
          </p:cNvPr>
          <p:cNvSpPr>
            <a:spLocks noGrp="1"/>
          </p:cNvSpPr>
          <p:nvPr>
            <p:ph type="sldNum" sz="quarter" idx="10"/>
          </p:nvPr>
        </p:nvSpPr>
        <p:spPr/>
        <p:txBody>
          <a:bodyPr/>
          <a:lstStyle/>
          <a:p>
            <a:fld id="{D0BE6F14-FF48-0F4F-A8AA-2E3F25371E4A}" type="slidenum">
              <a:rPr lang="en-US" noProof="0" smtClean="0"/>
              <a:pPr/>
              <a:t>22</a:t>
            </a:fld>
            <a:endParaRPr lang="en-US" noProof="0"/>
          </a:p>
        </p:txBody>
      </p:sp>
      <p:sp>
        <p:nvSpPr>
          <p:cNvPr id="5" name="Text Placeholder 4">
            <a:extLst>
              <a:ext uri="{FF2B5EF4-FFF2-40B4-BE49-F238E27FC236}">
                <a16:creationId xmlns:a16="http://schemas.microsoft.com/office/drawing/2014/main" id="{DCE7C6E3-2953-424E-8BE0-1C85A9898D5D}"/>
              </a:ext>
            </a:extLst>
          </p:cNvPr>
          <p:cNvSpPr>
            <a:spLocks noGrp="1"/>
          </p:cNvSpPr>
          <p:nvPr>
            <p:ph type="body" sz="quarter" idx="12"/>
          </p:nvPr>
        </p:nvSpPr>
        <p:spPr/>
        <p:txBody>
          <a:bodyPr/>
          <a:lstStyle/>
          <a:p>
            <a:r>
              <a:rPr lang="en-US" dirty="0"/>
              <a:t>1. Create a new field, </a:t>
            </a:r>
            <a:r>
              <a:rPr lang="en-US" dirty="0">
                <a:solidFill>
                  <a:srgbClr val="0070C0"/>
                </a:solidFill>
              </a:rPr>
              <a:t>CHILDREN</a:t>
            </a:r>
            <a:r>
              <a:rPr lang="en-US" dirty="0"/>
              <a:t>, which is True if the number of children field (NUMKIDS) is greater than zero, and False if not. </a:t>
            </a:r>
          </a:p>
        </p:txBody>
      </p:sp>
      <p:pic>
        <p:nvPicPr>
          <p:cNvPr id="7" name="Picture 6">
            <a:extLst>
              <a:ext uri="{FF2B5EF4-FFF2-40B4-BE49-F238E27FC236}">
                <a16:creationId xmlns:a16="http://schemas.microsoft.com/office/drawing/2014/main" id="{E8F5B25B-18C4-EE41-81A4-B109AD790074}"/>
              </a:ext>
            </a:extLst>
          </p:cNvPr>
          <p:cNvPicPr>
            <a:picLocks noChangeAspect="1"/>
          </p:cNvPicPr>
          <p:nvPr/>
        </p:nvPicPr>
        <p:blipFill>
          <a:blip r:embed="rId3"/>
          <a:stretch>
            <a:fillRect/>
          </a:stretch>
        </p:blipFill>
        <p:spPr>
          <a:xfrm>
            <a:off x="818701" y="1994871"/>
            <a:ext cx="4229100" cy="3771900"/>
          </a:xfrm>
          <a:prstGeom prst="rect">
            <a:avLst/>
          </a:prstGeom>
          <a:ln>
            <a:solidFill>
              <a:schemeClr val="tx1"/>
            </a:solidFill>
          </a:ln>
        </p:spPr>
      </p:pic>
    </p:spTree>
    <p:extLst>
      <p:ext uri="{BB962C8B-B14F-4D97-AF65-F5344CB8AC3E}">
        <p14:creationId xmlns:p14="http://schemas.microsoft.com/office/powerpoint/2010/main" val="1278138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6E25-889D-F847-8D08-C1731A3FC7C1}"/>
              </a:ext>
            </a:extLst>
          </p:cNvPr>
          <p:cNvSpPr>
            <a:spLocks noGrp="1"/>
          </p:cNvSpPr>
          <p:nvPr>
            <p:ph type="title"/>
          </p:nvPr>
        </p:nvSpPr>
        <p:spPr/>
        <p:txBody>
          <a:bodyPr/>
          <a:lstStyle/>
          <a:p>
            <a:r>
              <a:rPr lang="en-US" dirty="0"/>
              <a:t>Quick Exercise (Nominal) 3</a:t>
            </a:r>
          </a:p>
        </p:txBody>
      </p:sp>
      <p:sp>
        <p:nvSpPr>
          <p:cNvPr id="3" name="Slide Number Placeholder 2">
            <a:extLst>
              <a:ext uri="{FF2B5EF4-FFF2-40B4-BE49-F238E27FC236}">
                <a16:creationId xmlns:a16="http://schemas.microsoft.com/office/drawing/2014/main" id="{39C76DB7-2BA9-3A42-9384-02AF3D9B6079}"/>
              </a:ext>
            </a:extLst>
          </p:cNvPr>
          <p:cNvSpPr>
            <a:spLocks noGrp="1"/>
          </p:cNvSpPr>
          <p:nvPr>
            <p:ph type="sldNum" sz="quarter" idx="10"/>
          </p:nvPr>
        </p:nvSpPr>
        <p:spPr/>
        <p:txBody>
          <a:bodyPr/>
          <a:lstStyle/>
          <a:p>
            <a:fld id="{D0BE6F14-FF48-0F4F-A8AA-2E3F25371E4A}" type="slidenum">
              <a:rPr lang="en-US" noProof="0" smtClean="0"/>
              <a:pPr/>
              <a:t>23</a:t>
            </a:fld>
            <a:endParaRPr lang="en-US" noProof="0"/>
          </a:p>
        </p:txBody>
      </p:sp>
      <p:sp>
        <p:nvSpPr>
          <p:cNvPr id="5" name="Text Placeholder 4">
            <a:extLst>
              <a:ext uri="{FF2B5EF4-FFF2-40B4-BE49-F238E27FC236}">
                <a16:creationId xmlns:a16="http://schemas.microsoft.com/office/drawing/2014/main" id="{7FBA22AC-DBDC-9E4C-8F02-71914741B4D0}"/>
              </a:ext>
            </a:extLst>
          </p:cNvPr>
          <p:cNvSpPr>
            <a:spLocks noGrp="1"/>
          </p:cNvSpPr>
          <p:nvPr>
            <p:ph type="body" sz="quarter" idx="12"/>
          </p:nvPr>
        </p:nvSpPr>
        <p:spPr/>
        <p:txBody>
          <a:bodyPr/>
          <a:lstStyle/>
          <a:p>
            <a:pPr marL="457200" indent="-457200">
              <a:buAutoNum type="arabicPeriod"/>
            </a:pPr>
            <a:r>
              <a:rPr lang="en-US" dirty="0"/>
              <a:t>we will create a new field called </a:t>
            </a:r>
            <a:r>
              <a:rPr lang="en-US" dirty="0">
                <a:solidFill>
                  <a:srgbClr val="0070C0"/>
                </a:solidFill>
              </a:rPr>
              <a:t>INCGROUP</a:t>
            </a:r>
            <a:r>
              <a:rPr lang="en-US" dirty="0"/>
              <a:t>, which is the INCOME field banded into 3 bands: </a:t>
            </a:r>
          </a:p>
          <a:p>
            <a:pPr lvl="2"/>
            <a:r>
              <a:rPr lang="en-US" dirty="0"/>
              <a:t>Under 20,000</a:t>
            </a:r>
          </a:p>
          <a:p>
            <a:pPr lvl="2"/>
            <a:r>
              <a:rPr lang="en-US" dirty="0"/>
              <a:t>20,000 to 35,000</a:t>
            </a:r>
          </a:p>
          <a:p>
            <a:pPr lvl="2"/>
            <a:r>
              <a:rPr lang="en-US" dirty="0"/>
              <a:t>Over 35,000</a:t>
            </a:r>
          </a:p>
        </p:txBody>
      </p:sp>
      <p:pic>
        <p:nvPicPr>
          <p:cNvPr id="7" name="Picture 6">
            <a:extLst>
              <a:ext uri="{FF2B5EF4-FFF2-40B4-BE49-F238E27FC236}">
                <a16:creationId xmlns:a16="http://schemas.microsoft.com/office/drawing/2014/main" id="{F0813F1D-3839-D848-8B2D-CDF154FF40E8}"/>
              </a:ext>
            </a:extLst>
          </p:cNvPr>
          <p:cNvPicPr>
            <a:picLocks noChangeAspect="1"/>
          </p:cNvPicPr>
          <p:nvPr/>
        </p:nvPicPr>
        <p:blipFill>
          <a:blip r:embed="rId3"/>
          <a:stretch>
            <a:fillRect/>
          </a:stretch>
        </p:blipFill>
        <p:spPr>
          <a:xfrm>
            <a:off x="406400" y="3635375"/>
            <a:ext cx="4165600" cy="2260600"/>
          </a:xfrm>
          <a:prstGeom prst="rect">
            <a:avLst/>
          </a:prstGeom>
          <a:ln>
            <a:solidFill>
              <a:schemeClr val="tx1"/>
            </a:solidFill>
          </a:ln>
        </p:spPr>
      </p:pic>
      <p:pic>
        <p:nvPicPr>
          <p:cNvPr id="8" name="Picture 7">
            <a:extLst>
              <a:ext uri="{FF2B5EF4-FFF2-40B4-BE49-F238E27FC236}">
                <a16:creationId xmlns:a16="http://schemas.microsoft.com/office/drawing/2014/main" id="{A84FF93D-85DD-4B43-A47F-B1D565CA46F7}"/>
              </a:ext>
            </a:extLst>
          </p:cNvPr>
          <p:cNvPicPr>
            <a:picLocks noChangeAspect="1"/>
          </p:cNvPicPr>
          <p:nvPr/>
        </p:nvPicPr>
        <p:blipFill>
          <a:blip r:embed="rId4"/>
          <a:stretch>
            <a:fillRect/>
          </a:stretch>
        </p:blipFill>
        <p:spPr>
          <a:xfrm>
            <a:off x="5492975" y="3381375"/>
            <a:ext cx="6197600" cy="2514600"/>
          </a:xfrm>
          <a:prstGeom prst="rect">
            <a:avLst/>
          </a:prstGeom>
          <a:ln>
            <a:solidFill>
              <a:schemeClr val="tx1"/>
            </a:solidFill>
          </a:ln>
        </p:spPr>
      </p:pic>
    </p:spTree>
    <p:extLst>
      <p:ext uri="{BB962C8B-B14F-4D97-AF65-F5344CB8AC3E}">
        <p14:creationId xmlns:p14="http://schemas.microsoft.com/office/powerpoint/2010/main" val="772370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9DD4A-FF22-C744-A6A7-C930A022D0E4}"/>
              </a:ext>
            </a:extLst>
          </p:cNvPr>
          <p:cNvSpPr>
            <a:spLocks noGrp="1"/>
          </p:cNvSpPr>
          <p:nvPr>
            <p:ph type="title"/>
          </p:nvPr>
        </p:nvSpPr>
        <p:spPr/>
        <p:txBody>
          <a:bodyPr/>
          <a:lstStyle/>
          <a:p>
            <a:r>
              <a:rPr lang="en-US" dirty="0"/>
              <a:t>Quick Exercise (Conditional) 4</a:t>
            </a:r>
          </a:p>
        </p:txBody>
      </p:sp>
      <p:sp>
        <p:nvSpPr>
          <p:cNvPr id="3" name="Slide Number Placeholder 2">
            <a:extLst>
              <a:ext uri="{FF2B5EF4-FFF2-40B4-BE49-F238E27FC236}">
                <a16:creationId xmlns:a16="http://schemas.microsoft.com/office/drawing/2014/main" id="{D2288F30-D90E-ED40-8A33-B7B133800DBA}"/>
              </a:ext>
            </a:extLst>
          </p:cNvPr>
          <p:cNvSpPr>
            <a:spLocks noGrp="1"/>
          </p:cNvSpPr>
          <p:nvPr>
            <p:ph type="sldNum" sz="quarter" idx="10"/>
          </p:nvPr>
        </p:nvSpPr>
        <p:spPr/>
        <p:txBody>
          <a:bodyPr/>
          <a:lstStyle/>
          <a:p>
            <a:fld id="{D0BE6F14-FF48-0F4F-A8AA-2E3F25371E4A}" type="slidenum">
              <a:rPr lang="en-US" noProof="0" smtClean="0"/>
              <a:pPr/>
              <a:t>24</a:t>
            </a:fld>
            <a:endParaRPr lang="en-US" noProof="0"/>
          </a:p>
        </p:txBody>
      </p:sp>
      <p:sp>
        <p:nvSpPr>
          <p:cNvPr id="5" name="Text Placeholder 4">
            <a:extLst>
              <a:ext uri="{FF2B5EF4-FFF2-40B4-BE49-F238E27FC236}">
                <a16:creationId xmlns:a16="http://schemas.microsoft.com/office/drawing/2014/main" id="{96DFF43D-BDDB-AD4A-8C4F-4585F8749ADF}"/>
              </a:ext>
            </a:extLst>
          </p:cNvPr>
          <p:cNvSpPr>
            <a:spLocks noGrp="1"/>
          </p:cNvSpPr>
          <p:nvPr>
            <p:ph type="body" sz="quarter" idx="12"/>
          </p:nvPr>
        </p:nvSpPr>
        <p:spPr>
          <a:xfrm>
            <a:off x="304800" y="1208088"/>
            <a:ext cx="6558579" cy="4854575"/>
          </a:xfrm>
        </p:spPr>
        <p:txBody>
          <a:bodyPr/>
          <a:lstStyle/>
          <a:p>
            <a:pPr marL="457200" indent="-457200">
              <a:buAutoNum type="arabicPeriod"/>
            </a:pPr>
            <a:r>
              <a:rPr lang="en-US" dirty="0"/>
              <a:t>Derive node we will create a new field called </a:t>
            </a:r>
            <a:r>
              <a:rPr lang="en-US" dirty="0">
                <a:solidFill>
                  <a:srgbClr val="0070C0"/>
                </a:solidFill>
              </a:rPr>
              <a:t>NEWRISK t</a:t>
            </a:r>
            <a:r>
              <a:rPr lang="en-US" dirty="0"/>
              <a:t>hat will be another measure of the risk of offering credit to a consumer based on three of the existing fields: </a:t>
            </a:r>
            <a:r>
              <a:rPr lang="en-US" dirty="0">
                <a:solidFill>
                  <a:srgbClr val="0070C0"/>
                </a:solidFill>
              </a:rPr>
              <a:t>NUMCARDS, STORECARDS, and LOAN</a:t>
            </a:r>
            <a:r>
              <a:rPr lang="en-US" dirty="0"/>
              <a:t>. </a:t>
            </a:r>
          </a:p>
          <a:p>
            <a:pPr marL="457200" indent="-457200">
              <a:buAutoNum type="arabicPeriod"/>
            </a:pPr>
            <a:r>
              <a:rPr lang="en-US" dirty="0"/>
              <a:t>Basically, those consumers with lower values on these three fields will be in one category, and any high value will place someone in the more risky category. </a:t>
            </a:r>
          </a:p>
          <a:p>
            <a:pPr marL="457200" indent="-457200">
              <a:buAutoNum type="arabicPeriod"/>
            </a:pPr>
            <a:r>
              <a:rPr lang="en-US" dirty="0"/>
              <a:t>You may use this as reference: NUMCARDS &gt; 2 or STORECARDS &gt; 2 or LOANS &gt; 1 </a:t>
            </a:r>
          </a:p>
        </p:txBody>
      </p:sp>
      <p:pic>
        <p:nvPicPr>
          <p:cNvPr id="8" name="Picture 7">
            <a:extLst>
              <a:ext uri="{FF2B5EF4-FFF2-40B4-BE49-F238E27FC236}">
                <a16:creationId xmlns:a16="http://schemas.microsoft.com/office/drawing/2014/main" id="{334B57EA-4502-1E42-987E-EF9BCFD4C6AF}"/>
              </a:ext>
            </a:extLst>
          </p:cNvPr>
          <p:cNvPicPr>
            <a:picLocks noChangeAspect="1"/>
          </p:cNvPicPr>
          <p:nvPr/>
        </p:nvPicPr>
        <p:blipFill>
          <a:blip r:embed="rId3"/>
          <a:stretch>
            <a:fillRect/>
          </a:stretch>
        </p:blipFill>
        <p:spPr>
          <a:xfrm>
            <a:off x="7607847" y="1132079"/>
            <a:ext cx="4013586" cy="4418867"/>
          </a:xfrm>
          <a:prstGeom prst="rect">
            <a:avLst/>
          </a:prstGeom>
        </p:spPr>
      </p:pic>
    </p:spTree>
    <p:extLst>
      <p:ext uri="{BB962C8B-B14F-4D97-AF65-F5344CB8AC3E}">
        <p14:creationId xmlns:p14="http://schemas.microsoft.com/office/powerpoint/2010/main" val="2937578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1867A-FF19-A346-A06D-745F95174570}"/>
              </a:ext>
            </a:extLst>
          </p:cNvPr>
          <p:cNvSpPr>
            <a:spLocks noGrp="1"/>
          </p:cNvSpPr>
          <p:nvPr>
            <p:ph type="title"/>
          </p:nvPr>
        </p:nvSpPr>
        <p:spPr/>
        <p:txBody>
          <a:bodyPr/>
          <a:lstStyle/>
          <a:p>
            <a:r>
              <a:rPr lang="en-US" dirty="0"/>
              <a:t>Reclassify Node</a:t>
            </a:r>
          </a:p>
        </p:txBody>
      </p:sp>
      <p:sp>
        <p:nvSpPr>
          <p:cNvPr id="3" name="Slide Number Placeholder 2">
            <a:extLst>
              <a:ext uri="{FF2B5EF4-FFF2-40B4-BE49-F238E27FC236}">
                <a16:creationId xmlns:a16="http://schemas.microsoft.com/office/drawing/2014/main" id="{80793D25-A24C-4A4E-B031-53DEE512820B}"/>
              </a:ext>
            </a:extLst>
          </p:cNvPr>
          <p:cNvSpPr>
            <a:spLocks noGrp="1"/>
          </p:cNvSpPr>
          <p:nvPr>
            <p:ph type="sldNum" sz="quarter" idx="10"/>
          </p:nvPr>
        </p:nvSpPr>
        <p:spPr/>
        <p:txBody>
          <a:bodyPr/>
          <a:lstStyle/>
          <a:p>
            <a:fld id="{D0BE6F14-FF48-0F4F-A8AA-2E3F25371E4A}" type="slidenum">
              <a:rPr lang="en-US" noProof="0" smtClean="0"/>
              <a:pPr/>
              <a:t>25</a:t>
            </a:fld>
            <a:endParaRPr lang="en-US" noProof="0"/>
          </a:p>
        </p:txBody>
      </p:sp>
      <p:sp>
        <p:nvSpPr>
          <p:cNvPr id="5" name="Text Placeholder 4">
            <a:extLst>
              <a:ext uri="{FF2B5EF4-FFF2-40B4-BE49-F238E27FC236}">
                <a16:creationId xmlns:a16="http://schemas.microsoft.com/office/drawing/2014/main" id="{FE986CC2-E582-3C4A-A8DD-1909560DCF69}"/>
              </a:ext>
            </a:extLst>
          </p:cNvPr>
          <p:cNvSpPr>
            <a:spLocks noGrp="1"/>
          </p:cNvSpPr>
          <p:nvPr>
            <p:ph type="body" sz="quarter" idx="12"/>
          </p:nvPr>
        </p:nvSpPr>
        <p:spPr/>
        <p:txBody>
          <a:bodyPr/>
          <a:lstStyle/>
          <a:p>
            <a:pPr marL="457200" indent="-457200">
              <a:buAutoNum type="arabicPeriod"/>
            </a:pPr>
            <a:r>
              <a:rPr lang="en-US" dirty="0"/>
              <a:t>The Reclassify node allows you to reclassify, or recode, the data values for categorical fields.</a:t>
            </a:r>
          </a:p>
          <a:p>
            <a:pPr marL="457200" indent="-457200">
              <a:buAutoNum type="arabicPeriod"/>
            </a:pPr>
            <a:r>
              <a:rPr lang="en-US" dirty="0"/>
              <a:t>For example, a field that stores a customer's specific job position may be more useful for prediction if it is reclassified into broader job categories. </a:t>
            </a:r>
          </a:p>
        </p:txBody>
      </p:sp>
      <p:pic>
        <p:nvPicPr>
          <p:cNvPr id="7" name="Picture 6">
            <a:extLst>
              <a:ext uri="{FF2B5EF4-FFF2-40B4-BE49-F238E27FC236}">
                <a16:creationId xmlns:a16="http://schemas.microsoft.com/office/drawing/2014/main" id="{A8888B49-AF10-4C49-B573-CE8605235A95}"/>
              </a:ext>
            </a:extLst>
          </p:cNvPr>
          <p:cNvPicPr>
            <a:picLocks noChangeAspect="1"/>
          </p:cNvPicPr>
          <p:nvPr/>
        </p:nvPicPr>
        <p:blipFill>
          <a:blip r:embed="rId3"/>
          <a:stretch>
            <a:fillRect/>
          </a:stretch>
        </p:blipFill>
        <p:spPr>
          <a:xfrm>
            <a:off x="874657" y="2538805"/>
            <a:ext cx="4064294" cy="3896502"/>
          </a:xfrm>
          <a:prstGeom prst="rect">
            <a:avLst/>
          </a:prstGeom>
        </p:spPr>
      </p:pic>
    </p:spTree>
    <p:extLst>
      <p:ext uri="{BB962C8B-B14F-4D97-AF65-F5344CB8AC3E}">
        <p14:creationId xmlns:p14="http://schemas.microsoft.com/office/powerpoint/2010/main" val="3147456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C632C-904C-B54A-BAB9-E91F681A2728}"/>
              </a:ext>
            </a:extLst>
          </p:cNvPr>
          <p:cNvSpPr>
            <a:spLocks noGrp="1"/>
          </p:cNvSpPr>
          <p:nvPr>
            <p:ph type="title"/>
          </p:nvPr>
        </p:nvSpPr>
        <p:spPr/>
        <p:txBody>
          <a:bodyPr/>
          <a:lstStyle/>
          <a:p>
            <a:r>
              <a:rPr lang="en-US" dirty="0"/>
              <a:t>Matrix Node</a:t>
            </a:r>
          </a:p>
        </p:txBody>
      </p:sp>
      <p:sp>
        <p:nvSpPr>
          <p:cNvPr id="3" name="Slide Number Placeholder 2">
            <a:extLst>
              <a:ext uri="{FF2B5EF4-FFF2-40B4-BE49-F238E27FC236}">
                <a16:creationId xmlns:a16="http://schemas.microsoft.com/office/drawing/2014/main" id="{93B69E2B-10FB-4B41-9488-E2166F0BDDFE}"/>
              </a:ext>
            </a:extLst>
          </p:cNvPr>
          <p:cNvSpPr>
            <a:spLocks noGrp="1"/>
          </p:cNvSpPr>
          <p:nvPr>
            <p:ph type="sldNum" sz="quarter" idx="10"/>
          </p:nvPr>
        </p:nvSpPr>
        <p:spPr/>
        <p:txBody>
          <a:bodyPr/>
          <a:lstStyle/>
          <a:p>
            <a:fld id="{D0BE6F14-FF48-0F4F-A8AA-2E3F25371E4A}" type="slidenum">
              <a:rPr lang="en-US" noProof="0" smtClean="0"/>
              <a:pPr/>
              <a:t>26</a:t>
            </a:fld>
            <a:endParaRPr lang="en-US" noProof="0"/>
          </a:p>
        </p:txBody>
      </p:sp>
      <p:sp>
        <p:nvSpPr>
          <p:cNvPr id="5" name="Text Placeholder 4">
            <a:extLst>
              <a:ext uri="{FF2B5EF4-FFF2-40B4-BE49-F238E27FC236}">
                <a16:creationId xmlns:a16="http://schemas.microsoft.com/office/drawing/2014/main" id="{C51F53A6-4602-8346-8C72-D55690B0F153}"/>
              </a:ext>
            </a:extLst>
          </p:cNvPr>
          <p:cNvSpPr>
            <a:spLocks noGrp="1"/>
          </p:cNvSpPr>
          <p:nvPr>
            <p:ph type="body" sz="quarter" idx="12"/>
          </p:nvPr>
        </p:nvSpPr>
        <p:spPr/>
        <p:txBody>
          <a:bodyPr/>
          <a:lstStyle/>
          <a:p>
            <a:pPr marL="457200" indent="-457200">
              <a:buAutoNum type="arabicPeriod"/>
            </a:pPr>
            <a:r>
              <a:rPr lang="en-US" dirty="0"/>
              <a:t>It is good practice to always check the new created fields </a:t>
            </a:r>
          </a:p>
          <a:p>
            <a:pPr lvl="2" indent="0">
              <a:buNone/>
            </a:pPr>
            <a:r>
              <a:rPr lang="en-US" dirty="0"/>
              <a:t>•	For fields created from formulas, you might simply review the </a:t>
            </a:r>
            <a:r>
              <a:rPr lang="en-US" dirty="0">
                <a:solidFill>
                  <a:srgbClr val="0070C0"/>
                </a:solidFill>
              </a:rPr>
              <a:t>output from a Table node </a:t>
            </a:r>
            <a:r>
              <a:rPr lang="en-US" dirty="0"/>
              <a:t>and calculate a few values yourself to check the equation</a:t>
            </a:r>
          </a:p>
          <a:p>
            <a:pPr lvl="2" indent="0">
              <a:buNone/>
            </a:pPr>
            <a:r>
              <a:rPr lang="en-US" dirty="0"/>
              <a:t>•	For fields created with logical conditions from other fields, or from the Reclassify node, you might use the </a:t>
            </a:r>
            <a:r>
              <a:rPr lang="en-US" dirty="0">
                <a:solidFill>
                  <a:srgbClr val="0070C0"/>
                </a:solidFill>
              </a:rPr>
              <a:t>Matrix node </a:t>
            </a:r>
            <a:r>
              <a:rPr lang="en-US" dirty="0"/>
              <a:t>as a check</a:t>
            </a:r>
          </a:p>
          <a:p>
            <a:pPr lvl="2" indent="0">
              <a:buNone/>
            </a:pPr>
            <a:endParaRPr lang="en-US" dirty="0"/>
          </a:p>
          <a:p>
            <a:pPr lvl="2" indent="0">
              <a:buNone/>
            </a:pPr>
            <a:r>
              <a:rPr lang="en-US" sz="1200" dirty="0"/>
              <a:t>Example: </a:t>
            </a:r>
          </a:p>
          <a:p>
            <a:pPr marL="986353" lvl="2" indent="-457200">
              <a:buAutoNum type="arabicPeriod"/>
            </a:pPr>
            <a:r>
              <a:rPr lang="en-US" sz="1200" dirty="0"/>
              <a:t>SUM_DEBT – from output table </a:t>
            </a:r>
          </a:p>
          <a:p>
            <a:pPr marL="986353" lvl="2" indent="-457200">
              <a:buAutoNum type="arabicPeriod"/>
            </a:pPr>
            <a:r>
              <a:rPr lang="en-US" sz="1200" dirty="0"/>
              <a:t>RISK_TWO_CAT – from matrix node</a:t>
            </a:r>
          </a:p>
        </p:txBody>
      </p:sp>
      <p:pic>
        <p:nvPicPr>
          <p:cNvPr id="8" name="Picture 7">
            <a:extLst>
              <a:ext uri="{FF2B5EF4-FFF2-40B4-BE49-F238E27FC236}">
                <a16:creationId xmlns:a16="http://schemas.microsoft.com/office/drawing/2014/main" id="{8DF663C8-FA4A-D546-804C-2A13D0E89787}"/>
              </a:ext>
            </a:extLst>
          </p:cNvPr>
          <p:cNvPicPr>
            <a:picLocks noChangeAspect="1"/>
          </p:cNvPicPr>
          <p:nvPr/>
        </p:nvPicPr>
        <p:blipFill>
          <a:blip r:embed="rId3"/>
          <a:stretch>
            <a:fillRect/>
          </a:stretch>
        </p:blipFill>
        <p:spPr>
          <a:xfrm>
            <a:off x="139700" y="4597400"/>
            <a:ext cx="11912600" cy="2260600"/>
          </a:xfrm>
          <a:prstGeom prst="rect">
            <a:avLst/>
          </a:prstGeom>
        </p:spPr>
      </p:pic>
    </p:spTree>
    <p:extLst>
      <p:ext uri="{BB962C8B-B14F-4D97-AF65-F5344CB8AC3E}">
        <p14:creationId xmlns:p14="http://schemas.microsoft.com/office/powerpoint/2010/main" val="3948286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F72C5-E382-FF46-A226-BEBAB2D223EA}"/>
              </a:ext>
            </a:extLst>
          </p:cNvPr>
          <p:cNvSpPr>
            <a:spLocks noGrp="1"/>
          </p:cNvSpPr>
          <p:nvPr>
            <p:ph type="title"/>
          </p:nvPr>
        </p:nvSpPr>
        <p:spPr/>
        <p:txBody>
          <a:bodyPr/>
          <a:lstStyle/>
          <a:p>
            <a:r>
              <a:rPr lang="en-US" dirty="0"/>
              <a:t>Exercise</a:t>
            </a:r>
          </a:p>
        </p:txBody>
      </p:sp>
      <p:sp>
        <p:nvSpPr>
          <p:cNvPr id="3" name="Slide Number Placeholder 2">
            <a:extLst>
              <a:ext uri="{FF2B5EF4-FFF2-40B4-BE49-F238E27FC236}">
                <a16:creationId xmlns:a16="http://schemas.microsoft.com/office/drawing/2014/main" id="{CEE360CA-88D7-0E4F-BEFC-4FD2BA515049}"/>
              </a:ext>
            </a:extLst>
          </p:cNvPr>
          <p:cNvSpPr>
            <a:spLocks noGrp="1"/>
          </p:cNvSpPr>
          <p:nvPr>
            <p:ph type="sldNum" sz="quarter" idx="10"/>
          </p:nvPr>
        </p:nvSpPr>
        <p:spPr/>
        <p:txBody>
          <a:bodyPr/>
          <a:lstStyle/>
          <a:p>
            <a:fld id="{D0BE6F14-FF48-0F4F-A8AA-2E3F25371E4A}" type="slidenum">
              <a:rPr lang="en-US" noProof="0" smtClean="0"/>
              <a:pPr/>
              <a:t>27</a:t>
            </a:fld>
            <a:endParaRPr lang="en-US" noProof="0"/>
          </a:p>
        </p:txBody>
      </p:sp>
      <p:sp>
        <p:nvSpPr>
          <p:cNvPr id="5" name="Text Placeholder 4">
            <a:extLst>
              <a:ext uri="{FF2B5EF4-FFF2-40B4-BE49-F238E27FC236}">
                <a16:creationId xmlns:a16="http://schemas.microsoft.com/office/drawing/2014/main" id="{224EF22F-E2CE-A74C-AD26-CFBE7A8F17BE}"/>
              </a:ext>
            </a:extLst>
          </p:cNvPr>
          <p:cNvSpPr>
            <a:spLocks noGrp="1"/>
          </p:cNvSpPr>
          <p:nvPr>
            <p:ph type="body" sz="quarter" idx="12"/>
          </p:nvPr>
        </p:nvSpPr>
        <p:spPr>
          <a:xfrm>
            <a:off x="304800" y="837974"/>
            <a:ext cx="11582400" cy="4854575"/>
          </a:xfrm>
        </p:spPr>
        <p:txBody>
          <a:bodyPr/>
          <a:lstStyle/>
          <a:p>
            <a:pPr marL="228600" indent="-228600">
              <a:buAutoNum type="arabicPeriod"/>
            </a:pPr>
            <a:r>
              <a:rPr lang="en-US" sz="1200" dirty="0"/>
              <a:t>Read data from </a:t>
            </a:r>
            <a:r>
              <a:rPr lang="en-US" sz="1200" dirty="0" err="1"/>
              <a:t>charity.csv</a:t>
            </a:r>
            <a:r>
              <a:rPr lang="en-US" sz="1200" dirty="0"/>
              <a:t> </a:t>
            </a:r>
          </a:p>
          <a:p>
            <a:pPr marL="228600" indent="-228600">
              <a:buAutoNum type="arabicPeriod"/>
            </a:pPr>
            <a:r>
              <a:rPr lang="en-US" sz="1200" dirty="0"/>
              <a:t>Connect a Filter node Edit the Filter node to filter out the field TITLE and rename the SEX field to GENDER (Remember: Case counts!). Rename any other field of your choice. Run the Table node to see the changes.</a:t>
            </a:r>
          </a:p>
          <a:p>
            <a:r>
              <a:rPr lang="en-US" sz="1200" dirty="0"/>
              <a:t>3.	Connect a Field Reorder node between the Filter node and the Table node. Move the fields AGE, AGEBAND, and GENDER to the beginning of the file. Run the Table node to see the results of the Filter and Field Reorder nodes.</a:t>
            </a:r>
          </a:p>
          <a:p>
            <a:r>
              <a:rPr lang="en-US" sz="1200" dirty="0"/>
              <a:t>4.	Remove the Filter node, Field Reorder node, and Table node.</a:t>
            </a:r>
          </a:p>
          <a:p>
            <a:r>
              <a:rPr lang="en-US" sz="1200" dirty="0"/>
              <a:t>5.	Use Derive nodes to create two new fields, </a:t>
            </a:r>
            <a:r>
              <a:rPr lang="en-US" sz="1200" dirty="0" err="1"/>
              <a:t>PreSpend</a:t>
            </a:r>
            <a:r>
              <a:rPr lang="en-US" sz="1200" dirty="0"/>
              <a:t> per Visit and </a:t>
            </a:r>
            <a:r>
              <a:rPr lang="en-US" sz="1200" dirty="0" err="1"/>
              <a:t>PostSpend</a:t>
            </a:r>
            <a:r>
              <a:rPr lang="en-US" sz="1200" dirty="0"/>
              <a:t> per Visit as a ratio of the appropriate fields. Use the Expression Builder and check the formulas in the dialog boxes.</a:t>
            </a:r>
          </a:p>
          <a:p>
            <a:r>
              <a:rPr lang="en-US" sz="1200" dirty="0"/>
              <a:t>6.	Use a Reclassify node to create a field named Title_ Gender, which is coded Male or Female based on the values in the Title field.</a:t>
            </a:r>
          </a:p>
          <a:p>
            <a:r>
              <a:rPr lang="en-US" sz="1200" dirty="0"/>
              <a:t>7.	Connect a Table node after the Reclassify node and run to see the results. Further check the results using the Matrix node (Output palette) or Distribution node (Graphs palette) for the Title_ Gender field and the Statistics node (Output palette) for the derived fields. What do you note about the number of cases in the two derived fields? Can you explain the missing cases?</a:t>
            </a:r>
          </a:p>
          <a:p>
            <a:r>
              <a:rPr lang="en-US" sz="1200" dirty="0"/>
              <a:t>8.	Create a histogram of the field called TOTSPEND (Total Spend).</a:t>
            </a:r>
          </a:p>
        </p:txBody>
      </p:sp>
    </p:spTree>
    <p:extLst>
      <p:ext uri="{BB962C8B-B14F-4D97-AF65-F5344CB8AC3E}">
        <p14:creationId xmlns:p14="http://schemas.microsoft.com/office/powerpoint/2010/main" val="3546464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D0368-6F29-AF4B-8DE4-8C6C2A9173E1}"/>
              </a:ext>
            </a:extLst>
          </p:cNvPr>
          <p:cNvSpPr>
            <a:spLocks noGrp="1"/>
          </p:cNvSpPr>
          <p:nvPr>
            <p:ph type="title"/>
          </p:nvPr>
        </p:nvSpPr>
        <p:spPr/>
        <p:txBody>
          <a:bodyPr/>
          <a:lstStyle/>
          <a:p>
            <a:r>
              <a:rPr lang="en-US" dirty="0"/>
              <a:t>Looking for relationships in Data</a:t>
            </a:r>
          </a:p>
        </p:txBody>
      </p:sp>
      <p:sp>
        <p:nvSpPr>
          <p:cNvPr id="3" name="Slide Number Placeholder 2">
            <a:extLst>
              <a:ext uri="{FF2B5EF4-FFF2-40B4-BE49-F238E27FC236}">
                <a16:creationId xmlns:a16="http://schemas.microsoft.com/office/drawing/2014/main" id="{3E328EA2-0D38-5E46-A852-C20E3AD5C307}"/>
              </a:ext>
            </a:extLst>
          </p:cNvPr>
          <p:cNvSpPr>
            <a:spLocks noGrp="1"/>
          </p:cNvSpPr>
          <p:nvPr>
            <p:ph type="sldNum" sz="quarter" idx="10"/>
          </p:nvPr>
        </p:nvSpPr>
        <p:spPr/>
        <p:txBody>
          <a:bodyPr/>
          <a:lstStyle/>
          <a:p>
            <a:fld id="{D0BE6F14-FF48-0F4F-A8AA-2E3F25371E4A}" type="slidenum">
              <a:rPr lang="en-US" noProof="0" smtClean="0"/>
              <a:pPr/>
              <a:t>28</a:t>
            </a:fld>
            <a:endParaRPr lang="en-US" noProof="0"/>
          </a:p>
        </p:txBody>
      </p:sp>
      <p:sp>
        <p:nvSpPr>
          <p:cNvPr id="5" name="Text Placeholder 4">
            <a:extLst>
              <a:ext uri="{FF2B5EF4-FFF2-40B4-BE49-F238E27FC236}">
                <a16:creationId xmlns:a16="http://schemas.microsoft.com/office/drawing/2014/main" id="{D59522A4-366A-B84F-B9CB-02ECEAA59383}"/>
              </a:ext>
            </a:extLst>
          </p:cNvPr>
          <p:cNvSpPr>
            <a:spLocks noGrp="1"/>
          </p:cNvSpPr>
          <p:nvPr>
            <p:ph type="body" sz="quarter" idx="12"/>
          </p:nvPr>
        </p:nvSpPr>
        <p:spPr/>
        <p:txBody>
          <a:bodyPr/>
          <a:lstStyle/>
          <a:p>
            <a:pPr marL="457200" indent="-457200">
              <a:buAutoNum type="arabicPeriod"/>
            </a:pPr>
            <a:r>
              <a:rPr lang="en-US" dirty="0"/>
              <a:t>Introduce the Web and Matrix nodes to investigate relationships between categorical fields</a:t>
            </a:r>
          </a:p>
          <a:p>
            <a:pPr marL="457200" indent="-457200">
              <a:buAutoNum type="arabicPeriod"/>
            </a:pPr>
            <a:r>
              <a:rPr lang="en-US" dirty="0"/>
              <a:t>Illustrate the use of correlation within the statistics node to investigate relationships between continuous fields</a:t>
            </a:r>
          </a:p>
          <a:p>
            <a:pPr lvl="1" indent="0">
              <a:buNone/>
            </a:pPr>
            <a:r>
              <a:rPr lang="en-US" dirty="0"/>
              <a:t>Example: 	</a:t>
            </a:r>
          </a:p>
          <a:p>
            <a:pPr marL="986353" lvl="2" indent="-457200">
              <a:buFont typeface="Arial" panose="020B0604020202020204" pitchFamily="34" charset="0"/>
              <a:buChar char="•"/>
            </a:pPr>
            <a:r>
              <a:rPr lang="en-US" dirty="0"/>
              <a:t>Is credit risk directly related to income?</a:t>
            </a:r>
          </a:p>
          <a:p>
            <a:pPr marL="986353" lvl="2" indent="-457200">
              <a:buFont typeface="Arial" panose="020B0604020202020204" pitchFamily="34" charset="0"/>
              <a:buChar char="•"/>
            </a:pPr>
            <a:r>
              <a:rPr lang="en-US" dirty="0"/>
              <a:t>Do males differ from females with respect to credit risk?</a:t>
            </a:r>
          </a:p>
          <a:p>
            <a:pPr marL="986353" lvl="2" indent="-457200">
              <a:buFont typeface="Arial" panose="020B0604020202020204" pitchFamily="34" charset="0"/>
              <a:buChar char="•"/>
            </a:pPr>
            <a:r>
              <a:rPr lang="en-US" dirty="0"/>
              <a:t>If an individual has a large number of current credit cards, loans, and store cards, does this mean that he is more likely, or less likely, to be a bad credit risk?</a:t>
            </a:r>
          </a:p>
        </p:txBody>
      </p:sp>
    </p:spTree>
    <p:extLst>
      <p:ext uri="{BB962C8B-B14F-4D97-AF65-F5344CB8AC3E}">
        <p14:creationId xmlns:p14="http://schemas.microsoft.com/office/powerpoint/2010/main" val="332774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BA608-DDD7-9F46-B7F0-F9A76A4FA49E}"/>
              </a:ext>
            </a:extLst>
          </p:cNvPr>
          <p:cNvSpPr>
            <a:spLocks noGrp="1"/>
          </p:cNvSpPr>
          <p:nvPr>
            <p:ph type="title"/>
          </p:nvPr>
        </p:nvSpPr>
        <p:spPr/>
        <p:txBody>
          <a:bodyPr/>
          <a:lstStyle/>
          <a:p>
            <a:r>
              <a:rPr lang="en-US" dirty="0"/>
              <a:t>Relating two categorical field (Matrix Node) </a:t>
            </a:r>
          </a:p>
        </p:txBody>
      </p:sp>
      <p:sp>
        <p:nvSpPr>
          <p:cNvPr id="3" name="Slide Number Placeholder 2">
            <a:extLst>
              <a:ext uri="{FF2B5EF4-FFF2-40B4-BE49-F238E27FC236}">
                <a16:creationId xmlns:a16="http://schemas.microsoft.com/office/drawing/2014/main" id="{FEF2A0D6-B9CE-8D4B-A5C3-01917ED26FA5}"/>
              </a:ext>
            </a:extLst>
          </p:cNvPr>
          <p:cNvSpPr>
            <a:spLocks noGrp="1"/>
          </p:cNvSpPr>
          <p:nvPr>
            <p:ph type="sldNum" sz="quarter" idx="10"/>
          </p:nvPr>
        </p:nvSpPr>
        <p:spPr/>
        <p:txBody>
          <a:bodyPr/>
          <a:lstStyle/>
          <a:p>
            <a:fld id="{D0BE6F14-FF48-0F4F-A8AA-2E3F25371E4A}" type="slidenum">
              <a:rPr lang="en-US" noProof="0" smtClean="0"/>
              <a:pPr/>
              <a:t>29</a:t>
            </a:fld>
            <a:endParaRPr lang="en-US" noProof="0"/>
          </a:p>
        </p:txBody>
      </p:sp>
      <p:sp>
        <p:nvSpPr>
          <p:cNvPr id="5" name="Text Placeholder 4">
            <a:extLst>
              <a:ext uri="{FF2B5EF4-FFF2-40B4-BE49-F238E27FC236}">
                <a16:creationId xmlns:a16="http://schemas.microsoft.com/office/drawing/2014/main" id="{76E8FFDB-82EB-5048-8158-C7076E55C53B}"/>
              </a:ext>
            </a:extLst>
          </p:cNvPr>
          <p:cNvSpPr>
            <a:spLocks noGrp="1"/>
          </p:cNvSpPr>
          <p:nvPr>
            <p:ph type="body" sz="quarter" idx="12"/>
          </p:nvPr>
        </p:nvSpPr>
        <p:spPr/>
        <p:txBody>
          <a:bodyPr/>
          <a:lstStyle/>
          <a:p>
            <a:r>
              <a:rPr lang="en-US" dirty="0"/>
              <a:t>Matrix Node </a:t>
            </a:r>
          </a:p>
        </p:txBody>
      </p:sp>
      <p:pic>
        <p:nvPicPr>
          <p:cNvPr id="10" name="Picture 9">
            <a:extLst>
              <a:ext uri="{FF2B5EF4-FFF2-40B4-BE49-F238E27FC236}">
                <a16:creationId xmlns:a16="http://schemas.microsoft.com/office/drawing/2014/main" id="{135BFD28-B70A-BD48-9AF1-A6786D32AFFB}"/>
              </a:ext>
            </a:extLst>
          </p:cNvPr>
          <p:cNvPicPr>
            <a:picLocks noChangeAspect="1"/>
          </p:cNvPicPr>
          <p:nvPr/>
        </p:nvPicPr>
        <p:blipFill>
          <a:blip r:embed="rId3"/>
          <a:stretch>
            <a:fillRect/>
          </a:stretch>
        </p:blipFill>
        <p:spPr>
          <a:xfrm>
            <a:off x="219411" y="1662647"/>
            <a:ext cx="7708975" cy="2188591"/>
          </a:xfrm>
          <a:prstGeom prst="rect">
            <a:avLst/>
          </a:prstGeom>
        </p:spPr>
      </p:pic>
      <p:pic>
        <p:nvPicPr>
          <p:cNvPr id="11" name="Picture 10">
            <a:extLst>
              <a:ext uri="{FF2B5EF4-FFF2-40B4-BE49-F238E27FC236}">
                <a16:creationId xmlns:a16="http://schemas.microsoft.com/office/drawing/2014/main" id="{1E2C358B-6E34-F14F-B2D7-232EABAE40DA}"/>
              </a:ext>
            </a:extLst>
          </p:cNvPr>
          <p:cNvPicPr>
            <a:picLocks noChangeAspect="1"/>
          </p:cNvPicPr>
          <p:nvPr/>
        </p:nvPicPr>
        <p:blipFill>
          <a:blip r:embed="rId4"/>
          <a:stretch>
            <a:fillRect/>
          </a:stretch>
        </p:blipFill>
        <p:spPr>
          <a:xfrm>
            <a:off x="9249709" y="1571207"/>
            <a:ext cx="1993900" cy="4864100"/>
          </a:xfrm>
          <a:prstGeom prst="rect">
            <a:avLst/>
          </a:prstGeom>
        </p:spPr>
      </p:pic>
    </p:spTree>
    <p:extLst>
      <p:ext uri="{BB962C8B-B14F-4D97-AF65-F5344CB8AC3E}">
        <p14:creationId xmlns:p14="http://schemas.microsoft.com/office/powerpoint/2010/main" val="3117829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1F68C1-4FF8-3445-89D5-D9D8B55144A1}"/>
              </a:ext>
            </a:extLst>
          </p:cNvPr>
          <p:cNvSpPr>
            <a:spLocks noGrp="1"/>
          </p:cNvSpPr>
          <p:nvPr>
            <p:ph type="sldNum" sz="quarter" idx="10"/>
          </p:nvPr>
        </p:nvSpPr>
        <p:spPr/>
        <p:txBody>
          <a:bodyPr/>
          <a:lstStyle/>
          <a:p>
            <a:fld id="{D0BE6F14-FF48-0F4F-A8AA-2E3F25371E4A}" type="slidenum">
              <a:rPr lang="en-US" noProof="0" smtClean="0"/>
              <a:pPr/>
              <a:t>3</a:t>
            </a:fld>
            <a:endParaRPr lang="en-US" noProof="0"/>
          </a:p>
        </p:txBody>
      </p:sp>
      <p:sp>
        <p:nvSpPr>
          <p:cNvPr id="6" name="Text Placeholder 5">
            <a:extLst>
              <a:ext uri="{FF2B5EF4-FFF2-40B4-BE49-F238E27FC236}">
                <a16:creationId xmlns:a16="http://schemas.microsoft.com/office/drawing/2014/main" id="{7E9A8B2D-C033-BD41-98D1-F688209C0763}"/>
              </a:ext>
            </a:extLst>
          </p:cNvPr>
          <p:cNvSpPr>
            <a:spLocks noGrp="1"/>
          </p:cNvSpPr>
          <p:nvPr>
            <p:ph type="body" sz="quarter" idx="13"/>
          </p:nvPr>
        </p:nvSpPr>
        <p:spPr>
          <a:xfrm>
            <a:off x="6400800" y="838708"/>
            <a:ext cx="5486400" cy="4779264"/>
          </a:xfrm>
        </p:spPr>
        <p:txBody>
          <a:bodyPr/>
          <a:lstStyle/>
          <a:p>
            <a:pPr marL="342900" indent="-342900">
              <a:buFont typeface="Arial" panose="020B0604020202020204" pitchFamily="34" charset="0"/>
              <a:buChar char="•"/>
            </a:pPr>
            <a:r>
              <a:rPr lang="en-US" sz="2400" dirty="0">
                <a:latin typeface="+mj-lt"/>
              </a:rPr>
              <a:t>Modeling Techniques in Modeler</a:t>
            </a:r>
          </a:p>
        </p:txBody>
      </p:sp>
      <p:sp>
        <p:nvSpPr>
          <p:cNvPr id="7" name="Title 1">
            <a:extLst>
              <a:ext uri="{FF2B5EF4-FFF2-40B4-BE49-F238E27FC236}">
                <a16:creationId xmlns:a16="http://schemas.microsoft.com/office/drawing/2014/main" id="{C6EF783A-0477-2A4E-8CCD-19ABDB565434}"/>
              </a:ext>
            </a:extLst>
          </p:cNvPr>
          <p:cNvSpPr txBox="1">
            <a:spLocks/>
          </p:cNvSpPr>
          <p:nvPr/>
        </p:nvSpPr>
        <p:spPr>
          <a:xfrm>
            <a:off x="395785" y="711117"/>
            <a:ext cx="5304430" cy="601929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pPr marL="457200" indent="-457200">
              <a:buFont typeface="Arial" panose="020B0604020202020204" pitchFamily="34" charset="0"/>
              <a:buChar char="•"/>
            </a:pPr>
            <a:r>
              <a:rPr lang="en-US" sz="2400" dirty="0"/>
              <a:t>Data Understanding </a:t>
            </a:r>
          </a:p>
          <a:p>
            <a:pPr lvl="1"/>
            <a:r>
              <a:rPr lang="en-US" sz="1200" dirty="0"/>
              <a:t>-Modeler Interface</a:t>
            </a:r>
            <a:br>
              <a:rPr lang="en-US" sz="1200" dirty="0"/>
            </a:br>
            <a:r>
              <a:rPr lang="en-US" sz="1200" dirty="0"/>
              <a:t>-Reading Data Files</a:t>
            </a:r>
            <a:br>
              <a:rPr lang="en-US" sz="1200" dirty="0"/>
            </a:br>
            <a:r>
              <a:rPr lang="en-US" sz="1200" dirty="0"/>
              <a:t>-Type Node</a:t>
            </a:r>
            <a:br>
              <a:rPr lang="en-US" sz="1200" dirty="0"/>
            </a:br>
            <a:r>
              <a:rPr lang="en-US" sz="1200" dirty="0"/>
              <a:t>-Audit Node : Field Distributions and Summary Statistics </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Outliers and Anomalous data</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Data Manipulation</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Relationship in Data</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Combine Data Files</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Aggregating Data</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Selecting, Sampling and Partitioning Records</a:t>
            </a:r>
          </a:p>
        </p:txBody>
      </p:sp>
      <p:sp>
        <p:nvSpPr>
          <p:cNvPr id="8" name="Text Placeholder 5">
            <a:extLst>
              <a:ext uri="{FF2B5EF4-FFF2-40B4-BE49-F238E27FC236}">
                <a16:creationId xmlns:a16="http://schemas.microsoft.com/office/drawing/2014/main" id="{17B78A7F-B77D-DF45-BAE8-A67AF41DE8C0}"/>
              </a:ext>
            </a:extLst>
          </p:cNvPr>
          <p:cNvSpPr>
            <a:spLocks noGrp="1"/>
          </p:cNvSpPr>
          <p:nvPr>
            <p:ph type="title"/>
          </p:nvPr>
        </p:nvSpPr>
        <p:spPr>
          <a:xfrm>
            <a:off x="304800" y="116833"/>
            <a:ext cx="5486400" cy="516367"/>
          </a:xfrm>
        </p:spPr>
        <p:txBody>
          <a:bodyPr/>
          <a:lstStyle/>
          <a:p>
            <a:r>
              <a:rPr lang="en-US" dirty="0"/>
              <a:t>CONTENT</a:t>
            </a:r>
          </a:p>
        </p:txBody>
      </p:sp>
    </p:spTree>
    <p:extLst>
      <p:ext uri="{BB962C8B-B14F-4D97-AF65-F5344CB8AC3E}">
        <p14:creationId xmlns:p14="http://schemas.microsoft.com/office/powerpoint/2010/main" val="198734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DF7CA-64A1-4D41-9CD4-AEF2012654B2}"/>
              </a:ext>
            </a:extLst>
          </p:cNvPr>
          <p:cNvSpPr>
            <a:spLocks noGrp="1"/>
          </p:cNvSpPr>
          <p:nvPr>
            <p:ph type="title"/>
          </p:nvPr>
        </p:nvSpPr>
        <p:spPr/>
        <p:txBody>
          <a:bodyPr/>
          <a:lstStyle/>
          <a:p>
            <a:r>
              <a:rPr lang="en-US" dirty="0"/>
              <a:t>Relating two categorical field (Web Node) </a:t>
            </a:r>
            <a:endParaRPr lang="en-US" b="1" dirty="0"/>
          </a:p>
        </p:txBody>
      </p:sp>
      <p:sp>
        <p:nvSpPr>
          <p:cNvPr id="3" name="Slide Number Placeholder 2">
            <a:extLst>
              <a:ext uri="{FF2B5EF4-FFF2-40B4-BE49-F238E27FC236}">
                <a16:creationId xmlns:a16="http://schemas.microsoft.com/office/drawing/2014/main" id="{17B5F4B4-BD76-834D-94C2-968BD37A806D}"/>
              </a:ext>
            </a:extLst>
          </p:cNvPr>
          <p:cNvSpPr>
            <a:spLocks noGrp="1"/>
          </p:cNvSpPr>
          <p:nvPr>
            <p:ph type="sldNum" sz="quarter" idx="10"/>
          </p:nvPr>
        </p:nvSpPr>
        <p:spPr/>
        <p:txBody>
          <a:bodyPr/>
          <a:lstStyle/>
          <a:p>
            <a:fld id="{D0BE6F14-FF48-0F4F-A8AA-2E3F25371E4A}" type="slidenum">
              <a:rPr lang="en-US" noProof="0" smtClean="0"/>
              <a:pPr/>
              <a:t>30</a:t>
            </a:fld>
            <a:endParaRPr lang="en-US" noProof="0"/>
          </a:p>
        </p:txBody>
      </p:sp>
      <p:sp>
        <p:nvSpPr>
          <p:cNvPr id="5" name="Text Placeholder 4">
            <a:extLst>
              <a:ext uri="{FF2B5EF4-FFF2-40B4-BE49-F238E27FC236}">
                <a16:creationId xmlns:a16="http://schemas.microsoft.com/office/drawing/2014/main" id="{79345CC9-90E4-1848-BCD4-2B08337460AC}"/>
              </a:ext>
            </a:extLst>
          </p:cNvPr>
          <p:cNvSpPr>
            <a:spLocks noGrp="1"/>
          </p:cNvSpPr>
          <p:nvPr>
            <p:ph type="body" sz="quarter" idx="12"/>
          </p:nvPr>
        </p:nvSpPr>
        <p:spPr>
          <a:xfrm>
            <a:off x="304800" y="1208089"/>
            <a:ext cx="11582400" cy="1535112"/>
          </a:xfrm>
        </p:spPr>
        <p:txBody>
          <a:bodyPr/>
          <a:lstStyle/>
          <a:p>
            <a:pPr marL="457200" indent="-457200">
              <a:buAutoNum type="arabicPeriod"/>
            </a:pPr>
            <a:r>
              <a:rPr lang="en-US" dirty="0"/>
              <a:t>It shows the strength of connection between values of two or more categorical fields</a:t>
            </a:r>
          </a:p>
          <a:p>
            <a:pPr marL="457200" indent="-457200">
              <a:buAutoNum type="arabicPeriod"/>
            </a:pPr>
            <a:r>
              <a:rPr lang="en-US" dirty="0"/>
              <a:t>A web plot consists of points representing the values of the selected categorical fields. These points are connected with lines whose thickness depicts the strength of the connections between the values (number </a:t>
            </a:r>
            <a:r>
              <a:rPr lang="en-US" dirty="0" err="1"/>
              <a:t>ofrecords</a:t>
            </a:r>
            <a:r>
              <a:rPr lang="en-US" dirty="0"/>
              <a:t> with both categorical values). Lines thus represent the cells of a matrix table. </a:t>
            </a:r>
          </a:p>
          <a:p>
            <a:pPr marL="457200" indent="-457200">
              <a:buAutoNum type="arabicPeriod"/>
            </a:pPr>
            <a:endParaRPr lang="en-US" dirty="0"/>
          </a:p>
          <a:p>
            <a:endParaRPr lang="en-US" dirty="0"/>
          </a:p>
        </p:txBody>
      </p:sp>
      <p:pic>
        <p:nvPicPr>
          <p:cNvPr id="10" name="Picture 9">
            <a:extLst>
              <a:ext uri="{FF2B5EF4-FFF2-40B4-BE49-F238E27FC236}">
                <a16:creationId xmlns:a16="http://schemas.microsoft.com/office/drawing/2014/main" id="{33EB7730-F761-6F4E-B44E-00066397858E}"/>
              </a:ext>
            </a:extLst>
          </p:cNvPr>
          <p:cNvPicPr>
            <a:picLocks noChangeAspect="1"/>
          </p:cNvPicPr>
          <p:nvPr/>
        </p:nvPicPr>
        <p:blipFill>
          <a:blip r:embed="rId2"/>
          <a:stretch>
            <a:fillRect/>
          </a:stretch>
        </p:blipFill>
        <p:spPr>
          <a:xfrm>
            <a:off x="3522013" y="2666147"/>
            <a:ext cx="5147973" cy="3952040"/>
          </a:xfrm>
          <a:prstGeom prst="rect">
            <a:avLst/>
          </a:prstGeom>
        </p:spPr>
      </p:pic>
      <p:pic>
        <p:nvPicPr>
          <p:cNvPr id="11" name="Picture 10">
            <a:extLst>
              <a:ext uri="{FF2B5EF4-FFF2-40B4-BE49-F238E27FC236}">
                <a16:creationId xmlns:a16="http://schemas.microsoft.com/office/drawing/2014/main" id="{84D9CBA0-F136-3840-A52B-81AFB1C26090}"/>
              </a:ext>
            </a:extLst>
          </p:cNvPr>
          <p:cNvPicPr>
            <a:picLocks noChangeAspect="1"/>
          </p:cNvPicPr>
          <p:nvPr/>
        </p:nvPicPr>
        <p:blipFill>
          <a:blip r:embed="rId3"/>
          <a:stretch>
            <a:fillRect/>
          </a:stretch>
        </p:blipFill>
        <p:spPr>
          <a:xfrm>
            <a:off x="307230" y="2743201"/>
            <a:ext cx="2740769" cy="1158071"/>
          </a:xfrm>
          <a:prstGeom prst="rect">
            <a:avLst/>
          </a:prstGeom>
        </p:spPr>
      </p:pic>
    </p:spTree>
    <p:extLst>
      <p:ext uri="{BB962C8B-B14F-4D97-AF65-F5344CB8AC3E}">
        <p14:creationId xmlns:p14="http://schemas.microsoft.com/office/powerpoint/2010/main" val="2226139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B23A3-BD16-8D4B-94BE-0E2CAFF7A753}"/>
              </a:ext>
            </a:extLst>
          </p:cNvPr>
          <p:cNvSpPr>
            <a:spLocks noGrp="1"/>
          </p:cNvSpPr>
          <p:nvPr>
            <p:ph type="title"/>
          </p:nvPr>
        </p:nvSpPr>
        <p:spPr/>
        <p:txBody>
          <a:bodyPr/>
          <a:lstStyle/>
          <a:p>
            <a:r>
              <a:rPr lang="en-US" dirty="0"/>
              <a:t>Correlations between Continuous Fields</a:t>
            </a:r>
          </a:p>
        </p:txBody>
      </p:sp>
      <p:sp>
        <p:nvSpPr>
          <p:cNvPr id="3" name="Slide Number Placeholder 2">
            <a:extLst>
              <a:ext uri="{FF2B5EF4-FFF2-40B4-BE49-F238E27FC236}">
                <a16:creationId xmlns:a16="http://schemas.microsoft.com/office/drawing/2014/main" id="{F1416C94-22AC-4B4B-9FD8-A247AF8D0C3B}"/>
              </a:ext>
            </a:extLst>
          </p:cNvPr>
          <p:cNvSpPr>
            <a:spLocks noGrp="1"/>
          </p:cNvSpPr>
          <p:nvPr>
            <p:ph type="sldNum" sz="quarter" idx="10"/>
          </p:nvPr>
        </p:nvSpPr>
        <p:spPr/>
        <p:txBody>
          <a:bodyPr/>
          <a:lstStyle/>
          <a:p>
            <a:fld id="{D0BE6F14-FF48-0F4F-A8AA-2E3F25371E4A}" type="slidenum">
              <a:rPr lang="en-US" noProof="0" smtClean="0"/>
              <a:pPr/>
              <a:t>31</a:t>
            </a:fld>
            <a:endParaRPr lang="en-US" noProof="0"/>
          </a:p>
        </p:txBody>
      </p:sp>
      <p:sp>
        <p:nvSpPr>
          <p:cNvPr id="5" name="Text Placeholder 4">
            <a:extLst>
              <a:ext uri="{FF2B5EF4-FFF2-40B4-BE49-F238E27FC236}">
                <a16:creationId xmlns:a16="http://schemas.microsoft.com/office/drawing/2014/main" id="{E97A2826-03A7-C240-9C8D-FC77C440A2E1}"/>
              </a:ext>
            </a:extLst>
          </p:cNvPr>
          <p:cNvSpPr>
            <a:spLocks noGrp="1"/>
          </p:cNvSpPr>
          <p:nvPr>
            <p:ph type="body" sz="quarter" idx="12"/>
          </p:nvPr>
        </p:nvSpPr>
        <p:spPr/>
        <p:txBody>
          <a:bodyPr/>
          <a:lstStyle/>
          <a:p>
            <a:pPr marL="457200" indent="-457200">
              <a:buAutoNum type="arabicPeriod"/>
            </a:pPr>
            <a:r>
              <a:rPr lang="en-US" dirty="0"/>
              <a:t>When investigating relationships between continuous fields, a linear correlation is commonly used. </a:t>
            </a:r>
          </a:p>
          <a:p>
            <a:pPr marL="457200" indent="-457200">
              <a:buAutoNum type="arabicPeriod"/>
            </a:pPr>
            <a:r>
              <a:rPr lang="en-US" dirty="0"/>
              <a:t> It measures the extent to which two continuous fields are linearly associated. </a:t>
            </a:r>
          </a:p>
          <a:p>
            <a:pPr marL="457200" indent="-457200">
              <a:buAutoNum type="arabicPeriod"/>
            </a:pPr>
            <a:r>
              <a:rPr lang="en-US" dirty="0"/>
              <a:t>The correlation value ranges from -1 to + 1, where + 1 represents a perfect positive linear relationship ( as one field increases the other field also increases at a constant rate) and -1 represents a perfect negative relationship ( as one field increases the other decreases at a constant rate). A value of zero represents no linear relationship between the two fields. </a:t>
            </a:r>
          </a:p>
        </p:txBody>
      </p:sp>
    </p:spTree>
    <p:extLst>
      <p:ext uri="{BB962C8B-B14F-4D97-AF65-F5344CB8AC3E}">
        <p14:creationId xmlns:p14="http://schemas.microsoft.com/office/powerpoint/2010/main" val="1762588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46554-62F9-2F43-808A-BCF61A92F3D9}"/>
              </a:ext>
            </a:extLst>
          </p:cNvPr>
          <p:cNvSpPr>
            <a:spLocks noGrp="1"/>
          </p:cNvSpPr>
          <p:nvPr>
            <p:ph type="title"/>
          </p:nvPr>
        </p:nvSpPr>
        <p:spPr/>
        <p:txBody>
          <a:bodyPr/>
          <a:lstStyle/>
          <a:p>
            <a:r>
              <a:rPr lang="en-US" dirty="0"/>
              <a:t>Relating continuous data field (Statistic Node) </a:t>
            </a:r>
          </a:p>
        </p:txBody>
      </p:sp>
      <p:sp>
        <p:nvSpPr>
          <p:cNvPr id="3" name="Slide Number Placeholder 2">
            <a:extLst>
              <a:ext uri="{FF2B5EF4-FFF2-40B4-BE49-F238E27FC236}">
                <a16:creationId xmlns:a16="http://schemas.microsoft.com/office/drawing/2014/main" id="{6D267D42-1D0D-424A-A8B8-A5F403AD2F16}"/>
              </a:ext>
            </a:extLst>
          </p:cNvPr>
          <p:cNvSpPr>
            <a:spLocks noGrp="1"/>
          </p:cNvSpPr>
          <p:nvPr>
            <p:ph type="sldNum" sz="quarter" idx="10"/>
          </p:nvPr>
        </p:nvSpPr>
        <p:spPr/>
        <p:txBody>
          <a:bodyPr/>
          <a:lstStyle/>
          <a:p>
            <a:fld id="{D0BE6F14-FF48-0F4F-A8AA-2E3F25371E4A}" type="slidenum">
              <a:rPr lang="en-US" noProof="0" smtClean="0"/>
              <a:pPr/>
              <a:t>32</a:t>
            </a:fld>
            <a:endParaRPr lang="en-US" noProof="0"/>
          </a:p>
        </p:txBody>
      </p:sp>
      <p:sp>
        <p:nvSpPr>
          <p:cNvPr id="10" name="Rectangle 9">
            <a:extLst>
              <a:ext uri="{FF2B5EF4-FFF2-40B4-BE49-F238E27FC236}">
                <a16:creationId xmlns:a16="http://schemas.microsoft.com/office/drawing/2014/main" id="{26F250CB-58FA-8E45-A560-6BDF5271EF74}"/>
              </a:ext>
            </a:extLst>
          </p:cNvPr>
          <p:cNvSpPr/>
          <p:nvPr/>
        </p:nvSpPr>
        <p:spPr>
          <a:xfrm>
            <a:off x="166913" y="1289001"/>
            <a:ext cx="3679372" cy="1569660"/>
          </a:xfrm>
          <a:prstGeom prst="rect">
            <a:avLst/>
          </a:prstGeom>
        </p:spPr>
        <p:txBody>
          <a:bodyPr wrap="square">
            <a:spAutoFit/>
          </a:bodyPr>
          <a:lstStyle/>
          <a:p>
            <a:pPr marL="342900" indent="-342900">
              <a:buFont typeface="+mj-lt"/>
              <a:buAutoNum type="arabicPeriod"/>
            </a:pPr>
            <a:r>
              <a:rPr lang="en-US" sz="1600" dirty="0"/>
              <a:t>Place a Statistics node from the Output palette near the Type node in the Stream Canvas Connect the Type node to the Statistics node </a:t>
            </a:r>
          </a:p>
          <a:p>
            <a:pPr marL="342900" indent="-342900">
              <a:buFont typeface="+mj-lt"/>
              <a:buAutoNum type="arabicPeriod"/>
            </a:pPr>
            <a:r>
              <a:rPr lang="en-US" sz="1600" dirty="0"/>
              <a:t>Double-click on the Statistics node </a:t>
            </a:r>
          </a:p>
        </p:txBody>
      </p:sp>
      <p:pic>
        <p:nvPicPr>
          <p:cNvPr id="11" name="Picture 10">
            <a:extLst>
              <a:ext uri="{FF2B5EF4-FFF2-40B4-BE49-F238E27FC236}">
                <a16:creationId xmlns:a16="http://schemas.microsoft.com/office/drawing/2014/main" id="{AC99CE1A-0612-3344-90A9-04C636EAB301}"/>
              </a:ext>
            </a:extLst>
          </p:cNvPr>
          <p:cNvPicPr>
            <a:picLocks noChangeAspect="1"/>
          </p:cNvPicPr>
          <p:nvPr/>
        </p:nvPicPr>
        <p:blipFill>
          <a:blip r:embed="rId2"/>
          <a:stretch>
            <a:fillRect/>
          </a:stretch>
        </p:blipFill>
        <p:spPr>
          <a:xfrm>
            <a:off x="5292763" y="2327664"/>
            <a:ext cx="1657786" cy="4328046"/>
          </a:xfrm>
          <a:prstGeom prst="rect">
            <a:avLst/>
          </a:prstGeom>
          <a:ln>
            <a:solidFill>
              <a:schemeClr val="tx1"/>
            </a:solidFill>
          </a:ln>
        </p:spPr>
      </p:pic>
      <p:pic>
        <p:nvPicPr>
          <p:cNvPr id="13" name="Picture 12">
            <a:extLst>
              <a:ext uri="{FF2B5EF4-FFF2-40B4-BE49-F238E27FC236}">
                <a16:creationId xmlns:a16="http://schemas.microsoft.com/office/drawing/2014/main" id="{7793996F-3563-1047-980E-CBC69C961D3B}"/>
              </a:ext>
            </a:extLst>
          </p:cNvPr>
          <p:cNvPicPr>
            <a:picLocks noChangeAspect="1"/>
          </p:cNvPicPr>
          <p:nvPr/>
        </p:nvPicPr>
        <p:blipFill>
          <a:blip r:embed="rId3"/>
          <a:stretch>
            <a:fillRect/>
          </a:stretch>
        </p:blipFill>
        <p:spPr>
          <a:xfrm>
            <a:off x="9101266" y="1289001"/>
            <a:ext cx="2923821" cy="5534630"/>
          </a:xfrm>
          <a:prstGeom prst="rect">
            <a:avLst/>
          </a:prstGeom>
          <a:ln>
            <a:solidFill>
              <a:schemeClr val="tx1"/>
            </a:solidFill>
          </a:ln>
        </p:spPr>
      </p:pic>
      <p:pic>
        <p:nvPicPr>
          <p:cNvPr id="14" name="Picture 13">
            <a:extLst>
              <a:ext uri="{FF2B5EF4-FFF2-40B4-BE49-F238E27FC236}">
                <a16:creationId xmlns:a16="http://schemas.microsoft.com/office/drawing/2014/main" id="{0DC47E5C-7EB3-4345-96D9-2FE0696B9915}"/>
              </a:ext>
            </a:extLst>
          </p:cNvPr>
          <p:cNvPicPr>
            <a:picLocks noChangeAspect="1"/>
          </p:cNvPicPr>
          <p:nvPr/>
        </p:nvPicPr>
        <p:blipFill>
          <a:blip r:embed="rId4"/>
          <a:stretch>
            <a:fillRect/>
          </a:stretch>
        </p:blipFill>
        <p:spPr>
          <a:xfrm>
            <a:off x="7088435" y="2385053"/>
            <a:ext cx="1874944" cy="4399620"/>
          </a:xfrm>
          <a:prstGeom prst="rect">
            <a:avLst/>
          </a:prstGeom>
          <a:ln>
            <a:solidFill>
              <a:schemeClr val="tx1"/>
            </a:solidFill>
          </a:ln>
        </p:spPr>
      </p:pic>
    </p:spTree>
    <p:extLst>
      <p:ext uri="{BB962C8B-B14F-4D97-AF65-F5344CB8AC3E}">
        <p14:creationId xmlns:p14="http://schemas.microsoft.com/office/powerpoint/2010/main" val="2997329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EFC6-026D-1444-9A46-160F6F687DF3}"/>
              </a:ext>
            </a:extLst>
          </p:cNvPr>
          <p:cNvSpPr>
            <a:spLocks noGrp="1"/>
          </p:cNvSpPr>
          <p:nvPr>
            <p:ph type="title"/>
          </p:nvPr>
        </p:nvSpPr>
        <p:spPr/>
        <p:txBody>
          <a:bodyPr/>
          <a:lstStyle/>
          <a:p>
            <a:r>
              <a:rPr lang="en-US" dirty="0"/>
              <a:t>Exercise</a:t>
            </a:r>
          </a:p>
        </p:txBody>
      </p:sp>
      <p:sp>
        <p:nvSpPr>
          <p:cNvPr id="3" name="Slide Number Placeholder 2">
            <a:extLst>
              <a:ext uri="{FF2B5EF4-FFF2-40B4-BE49-F238E27FC236}">
                <a16:creationId xmlns:a16="http://schemas.microsoft.com/office/drawing/2014/main" id="{A977B4DD-C7DB-264A-ACE3-8F3A93A60019}"/>
              </a:ext>
            </a:extLst>
          </p:cNvPr>
          <p:cNvSpPr>
            <a:spLocks noGrp="1"/>
          </p:cNvSpPr>
          <p:nvPr>
            <p:ph type="sldNum" sz="quarter" idx="10"/>
          </p:nvPr>
        </p:nvSpPr>
        <p:spPr/>
        <p:txBody>
          <a:bodyPr/>
          <a:lstStyle/>
          <a:p>
            <a:fld id="{D0BE6F14-FF48-0F4F-A8AA-2E3F25371E4A}" type="slidenum">
              <a:rPr lang="en-US" noProof="0" smtClean="0"/>
              <a:pPr/>
              <a:t>33</a:t>
            </a:fld>
            <a:endParaRPr lang="en-US" noProof="0"/>
          </a:p>
        </p:txBody>
      </p:sp>
      <p:sp>
        <p:nvSpPr>
          <p:cNvPr id="5" name="Text Placeholder 4">
            <a:extLst>
              <a:ext uri="{FF2B5EF4-FFF2-40B4-BE49-F238E27FC236}">
                <a16:creationId xmlns:a16="http://schemas.microsoft.com/office/drawing/2014/main" id="{9BA01B27-8FBD-3D4F-9F94-E57E85A9DCAE}"/>
              </a:ext>
            </a:extLst>
          </p:cNvPr>
          <p:cNvSpPr>
            <a:spLocks noGrp="1"/>
          </p:cNvSpPr>
          <p:nvPr>
            <p:ph type="body" sz="quarter" idx="12"/>
          </p:nvPr>
        </p:nvSpPr>
        <p:spPr>
          <a:xfrm>
            <a:off x="304800" y="706701"/>
            <a:ext cx="11582400" cy="4854575"/>
          </a:xfrm>
        </p:spPr>
        <p:txBody>
          <a:bodyPr/>
          <a:lstStyle/>
          <a:p>
            <a:r>
              <a:rPr lang="en-US" sz="1200" dirty="0"/>
              <a:t>In this session we will use the stream created in the previous exercises and investigate whether there are any simple relationships in the data. In future lessons we will attempt to predict the field Response to campaign, and so we will focus on relationships between this field and others in the data.</a:t>
            </a:r>
          </a:p>
          <a:p>
            <a:r>
              <a:rPr lang="en-US" sz="1200" dirty="0"/>
              <a:t>1.</a:t>
            </a:r>
            <a:r>
              <a:rPr lang="en-US" sz="1000" dirty="0"/>
              <a:t>Import data from </a:t>
            </a:r>
            <a:r>
              <a:rPr lang="en-US" sz="1000" dirty="0" err="1"/>
              <a:t>charity.csv</a:t>
            </a:r>
            <a:r>
              <a:rPr lang="en-US" sz="1000" dirty="0"/>
              <a:t>(Read names and labels; Read labels as data)</a:t>
            </a:r>
          </a:p>
          <a:p>
            <a:r>
              <a:rPr lang="en-US" sz="1000" dirty="0"/>
              <a:t>2.Connect a Matrix node from the Output palette to the source file node. We'll use this node to look at the relationship between RESPONSE </a:t>
            </a:r>
            <a:r>
              <a:rPr lang="en-US" sz="1000" dirty="0" err="1"/>
              <a:t>andAGEBAND</a:t>
            </a:r>
            <a:r>
              <a:rPr lang="en-US" sz="1000" dirty="0"/>
              <a:t>. Place RESPONSE in the row and A GEBAND in the column, request counts and column % be displayed in the matrix table. How would you characterize the relationship of these two fields?</a:t>
            </a:r>
          </a:p>
          <a:p>
            <a:r>
              <a:rPr lang="en-US" sz="1000" dirty="0"/>
              <a:t>3.Connect a Web node from the Graphs palette to the source file node.</a:t>
            </a:r>
          </a:p>
          <a:p>
            <a:r>
              <a:rPr lang="en-US" sz="1000" dirty="0"/>
              <a:t>4.Edit the Web node to produce a web plot showing the relationships between the following fields:</a:t>
            </a:r>
          </a:p>
          <a:p>
            <a:r>
              <a:rPr lang="en-US" sz="1000" dirty="0"/>
              <a:t>Response to campaign (RESPONSE); Pre-campaign spend category (SPENDB); Pre-campaign visit category(VISITB); Gender (SEX); Age category (AGEBAND)</a:t>
            </a:r>
          </a:p>
          <a:p>
            <a:r>
              <a:rPr lang="en-US" sz="1000" dirty="0"/>
              <a:t>5.Due to the substantial number </a:t>
            </a:r>
            <a:r>
              <a:rPr lang="en-US" sz="1000" dirty="0" err="1"/>
              <a:t>ofrecords</a:t>
            </a:r>
            <a:r>
              <a:rPr lang="en-US" sz="1000" dirty="0"/>
              <a:t> in the data, set Show only links above to 200, set Weak links below to 300, and set Strong links above to 400. Run the node.</a:t>
            </a:r>
          </a:p>
          <a:p>
            <a:r>
              <a:rPr lang="en-US" sz="1000" dirty="0"/>
              <a:t>6.Edit the web plot by hiding irrelevant connections. What are the three strongest connections with the responder value of the response to campaign field? Which age groups are most associated with the non-responders?</a:t>
            </a:r>
          </a:p>
          <a:p>
            <a:r>
              <a:rPr lang="en-US" sz="1000" dirty="0"/>
              <a:t>7.Next we will investigate the relationship between the continuous fields of ORI SPEND (Pre­campaign expenditure) and ORIVISIT (Pre-campaign visits). Use the Plot node to display a graph of the two fields (ORIVISIT on the X-axis; ORISPEND on the Y-axis) and the Statistics node to request summary statistics and the correlation coefficient. Does there appear to be a relationship in this data between these two fields?</a:t>
            </a:r>
          </a:p>
          <a:p>
            <a:r>
              <a:rPr lang="en-US" sz="1000" dirty="0"/>
              <a:t>8.Finally, we will investigate whether there is a relationship between the ORISPEND (Pre­campaign expenditure) and the RESPONSE (Response to campaign) field. Use the Means node to display all of the statistics for the Responder and Non-responder groups on pre­campaign expenditure.</a:t>
            </a:r>
          </a:p>
          <a:p>
            <a:r>
              <a:rPr lang="en-US" sz="1000" dirty="0"/>
              <a:t>9.Use the </a:t>
            </a:r>
            <a:r>
              <a:rPr lang="en-US" sz="1000" dirty="0" err="1"/>
              <a:t>Graphboard</a:t>
            </a:r>
            <a:r>
              <a:rPr lang="en-US" sz="1000" dirty="0"/>
              <a:t> node to create an appropriate graph to study the relationship between the same two fields as in Question 8. Which graph did you select? What is the relationship between the two fields? If so, is this consistent with your previous conclusions?</a:t>
            </a:r>
          </a:p>
          <a:p>
            <a:pPr marL="228600" indent="-228600">
              <a:buAutoNum type="arabicPeriod" startAt="10"/>
            </a:pPr>
            <a:r>
              <a:rPr lang="en-US" sz="1000" dirty="0"/>
              <a:t>Add a third field to the graph, such as SEX, using </a:t>
            </a:r>
            <a:r>
              <a:rPr lang="en-US" sz="1000" dirty="0" err="1"/>
              <a:t>Graphboard</a:t>
            </a:r>
            <a:r>
              <a:rPr lang="en-US" sz="1000" dirty="0"/>
              <a:t> to help select the graph. Which graph type did you choose? What is the relationship between these three fields?</a:t>
            </a:r>
          </a:p>
          <a:p>
            <a:pPr marL="228600" indent="-228600">
              <a:buAutoNum type="arabicPeriod" startAt="10"/>
            </a:pPr>
            <a:r>
              <a:rPr lang="en-US" sz="1000" dirty="0"/>
              <a:t>Edit one of the graphs you have created above to modify its appearance, including adding a title, changing font type and size for the axes, and the color of the graph elements.</a:t>
            </a:r>
          </a:p>
          <a:p>
            <a:pPr marL="228600" indent="-228600">
              <a:buAutoNum type="arabicPeriod" startAt="10"/>
            </a:pPr>
            <a:r>
              <a:rPr lang="en-US" sz="1000" dirty="0"/>
              <a:t>Save a copy of the stream under the name ExerLesson7.str.</a:t>
            </a:r>
          </a:p>
        </p:txBody>
      </p:sp>
    </p:spTree>
    <p:extLst>
      <p:ext uri="{BB962C8B-B14F-4D97-AF65-F5344CB8AC3E}">
        <p14:creationId xmlns:p14="http://schemas.microsoft.com/office/powerpoint/2010/main" val="4128302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CDFC0-9D3D-5A4B-9E25-DC32400C7C87}"/>
              </a:ext>
            </a:extLst>
          </p:cNvPr>
          <p:cNvSpPr>
            <a:spLocks noGrp="1"/>
          </p:cNvSpPr>
          <p:nvPr>
            <p:ph type="title"/>
          </p:nvPr>
        </p:nvSpPr>
        <p:spPr/>
        <p:txBody>
          <a:bodyPr/>
          <a:lstStyle/>
          <a:p>
            <a:r>
              <a:rPr lang="en-US" dirty="0"/>
              <a:t>Combining Data Files</a:t>
            </a:r>
          </a:p>
        </p:txBody>
      </p:sp>
      <p:sp>
        <p:nvSpPr>
          <p:cNvPr id="3" name="Slide Number Placeholder 2">
            <a:extLst>
              <a:ext uri="{FF2B5EF4-FFF2-40B4-BE49-F238E27FC236}">
                <a16:creationId xmlns:a16="http://schemas.microsoft.com/office/drawing/2014/main" id="{425EF60F-266F-1E42-8FA6-BA49C29E94BF}"/>
              </a:ext>
            </a:extLst>
          </p:cNvPr>
          <p:cNvSpPr>
            <a:spLocks noGrp="1"/>
          </p:cNvSpPr>
          <p:nvPr>
            <p:ph type="sldNum" sz="quarter" idx="10"/>
          </p:nvPr>
        </p:nvSpPr>
        <p:spPr/>
        <p:txBody>
          <a:bodyPr/>
          <a:lstStyle/>
          <a:p>
            <a:fld id="{D0BE6F14-FF48-0F4F-A8AA-2E3F25371E4A}" type="slidenum">
              <a:rPr lang="en-US" noProof="0" smtClean="0"/>
              <a:pPr/>
              <a:t>34</a:t>
            </a:fld>
            <a:endParaRPr lang="en-US" noProof="0"/>
          </a:p>
        </p:txBody>
      </p:sp>
      <p:sp>
        <p:nvSpPr>
          <p:cNvPr id="4" name="Text Placeholder 3">
            <a:extLst>
              <a:ext uri="{FF2B5EF4-FFF2-40B4-BE49-F238E27FC236}">
                <a16:creationId xmlns:a16="http://schemas.microsoft.com/office/drawing/2014/main" id="{A228DD3E-0C81-1748-98A5-38B388AFECB1}"/>
              </a:ext>
            </a:extLst>
          </p:cNvPr>
          <p:cNvSpPr>
            <a:spLocks noGrp="1"/>
          </p:cNvSpPr>
          <p:nvPr>
            <p:ph type="body" sz="quarter" idx="12"/>
          </p:nvPr>
        </p:nvSpPr>
        <p:spPr/>
        <p:txBody>
          <a:bodyPr/>
          <a:lstStyle/>
          <a:p>
            <a:r>
              <a:rPr lang="en-US" dirty="0"/>
              <a:t>•	Introduce the Append node as a method of joining sets </a:t>
            </a:r>
            <a:r>
              <a:rPr lang="en-US" dirty="0" err="1"/>
              <a:t>ofrecords</a:t>
            </a:r>
            <a:r>
              <a:rPr lang="en-US" dirty="0"/>
              <a:t> together</a:t>
            </a:r>
          </a:p>
          <a:p>
            <a:r>
              <a:rPr lang="en-US" dirty="0"/>
              <a:t>•	Introduce the Merge node as a method of combining multiple records from two or more files to create a single record</a:t>
            </a:r>
          </a:p>
          <a:p>
            <a:pPr marL="342900" indent="-342900">
              <a:buFont typeface="Arial" panose="020B0604020202020204" pitchFamily="34" charset="0"/>
              <a:buChar char="•"/>
            </a:pPr>
            <a:r>
              <a:rPr lang="en-US" dirty="0"/>
              <a:t>Data</a:t>
            </a:r>
          </a:p>
          <a:p>
            <a:endParaRPr lang="en-US" dirty="0"/>
          </a:p>
          <a:p>
            <a:endParaRPr lang="en-US" dirty="0"/>
          </a:p>
        </p:txBody>
      </p:sp>
      <p:pic>
        <p:nvPicPr>
          <p:cNvPr id="5" name="Picture 4">
            <a:extLst>
              <a:ext uri="{FF2B5EF4-FFF2-40B4-BE49-F238E27FC236}">
                <a16:creationId xmlns:a16="http://schemas.microsoft.com/office/drawing/2014/main" id="{0FDA9F63-4D4E-A04E-9589-DA1B6F1A0E7D}"/>
              </a:ext>
            </a:extLst>
          </p:cNvPr>
          <p:cNvPicPr>
            <a:picLocks noChangeAspect="1"/>
          </p:cNvPicPr>
          <p:nvPr/>
        </p:nvPicPr>
        <p:blipFill>
          <a:blip r:embed="rId2"/>
          <a:stretch>
            <a:fillRect/>
          </a:stretch>
        </p:blipFill>
        <p:spPr>
          <a:xfrm>
            <a:off x="1513114" y="2510291"/>
            <a:ext cx="7302500" cy="2616200"/>
          </a:xfrm>
          <a:prstGeom prst="rect">
            <a:avLst/>
          </a:prstGeom>
        </p:spPr>
      </p:pic>
    </p:spTree>
    <p:extLst>
      <p:ext uri="{BB962C8B-B14F-4D97-AF65-F5344CB8AC3E}">
        <p14:creationId xmlns:p14="http://schemas.microsoft.com/office/powerpoint/2010/main" val="4073916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D1562-11F7-944C-BF02-BA1AB7200E4F}"/>
              </a:ext>
            </a:extLst>
          </p:cNvPr>
          <p:cNvSpPr>
            <a:spLocks noGrp="1"/>
          </p:cNvSpPr>
          <p:nvPr>
            <p:ph type="title"/>
          </p:nvPr>
        </p:nvSpPr>
        <p:spPr/>
        <p:txBody>
          <a:bodyPr/>
          <a:lstStyle/>
          <a:p>
            <a:r>
              <a:rPr lang="en-US" dirty="0"/>
              <a:t>Using the Append Node to Combine Data Files</a:t>
            </a:r>
          </a:p>
        </p:txBody>
      </p:sp>
      <p:sp>
        <p:nvSpPr>
          <p:cNvPr id="3" name="Slide Number Placeholder 2">
            <a:extLst>
              <a:ext uri="{FF2B5EF4-FFF2-40B4-BE49-F238E27FC236}">
                <a16:creationId xmlns:a16="http://schemas.microsoft.com/office/drawing/2014/main" id="{E0DCCE69-E081-404D-A86D-2152B0F5E36F}"/>
              </a:ext>
            </a:extLst>
          </p:cNvPr>
          <p:cNvSpPr>
            <a:spLocks noGrp="1"/>
          </p:cNvSpPr>
          <p:nvPr>
            <p:ph type="sldNum" sz="quarter" idx="10"/>
          </p:nvPr>
        </p:nvSpPr>
        <p:spPr/>
        <p:txBody>
          <a:bodyPr/>
          <a:lstStyle/>
          <a:p>
            <a:fld id="{D0BE6F14-FF48-0F4F-A8AA-2E3F25371E4A}" type="slidenum">
              <a:rPr lang="en-US" noProof="0" smtClean="0"/>
              <a:pPr/>
              <a:t>35</a:t>
            </a:fld>
            <a:endParaRPr lang="en-US" noProof="0"/>
          </a:p>
        </p:txBody>
      </p:sp>
      <p:sp>
        <p:nvSpPr>
          <p:cNvPr id="4" name="Text Placeholder 3">
            <a:extLst>
              <a:ext uri="{FF2B5EF4-FFF2-40B4-BE49-F238E27FC236}">
                <a16:creationId xmlns:a16="http://schemas.microsoft.com/office/drawing/2014/main" id="{6BB6CFDC-B51C-9541-86A3-5190C0C4A174}"/>
              </a:ext>
            </a:extLst>
          </p:cNvPr>
          <p:cNvSpPr>
            <a:spLocks noGrp="1"/>
          </p:cNvSpPr>
          <p:nvPr>
            <p:ph type="body" sz="quarter" idx="12"/>
          </p:nvPr>
        </p:nvSpPr>
        <p:spPr/>
        <p:txBody>
          <a:bodyPr/>
          <a:lstStyle/>
          <a:p>
            <a:pPr marL="457200" indent="-457200">
              <a:buAutoNum type="arabicPeriod"/>
            </a:pPr>
            <a:r>
              <a:rPr lang="en-US" dirty="0"/>
              <a:t>The Append node joins two or more data sources together so that information held for different groups of records can be analyzed and compared. </a:t>
            </a:r>
          </a:p>
          <a:p>
            <a:pPr marL="457200" indent="-457200">
              <a:buAutoNum type="arabicPeriod"/>
            </a:pPr>
            <a:r>
              <a:rPr lang="en-US" dirty="0"/>
              <a:t>When there are different numbers of fields contained within the sources (inputs) the Append node uses the following rules:</a:t>
            </a:r>
          </a:p>
          <a:p>
            <a:pPr marL="872053" lvl="2" indent="-342900">
              <a:buFont typeface="Arial" panose="020B0604020202020204" pitchFamily="34" charset="0"/>
              <a:buChar char="•"/>
            </a:pPr>
            <a:r>
              <a:rPr lang="en-US" sz="1400" dirty="0"/>
              <a:t>If an input has </a:t>
            </a:r>
            <a:r>
              <a:rPr lang="en-US" sz="1400" dirty="0">
                <a:solidFill>
                  <a:srgbClr val="0070C0"/>
                </a:solidFill>
              </a:rPr>
              <a:t>fewer fields </a:t>
            </a:r>
            <a:r>
              <a:rPr lang="en-US" sz="1400" dirty="0"/>
              <a:t>than the main dataset, then the records from the input source are </a:t>
            </a:r>
            <a:r>
              <a:rPr lang="en-US" sz="1400" dirty="0">
                <a:solidFill>
                  <a:srgbClr val="0070C0"/>
                </a:solidFill>
              </a:rPr>
              <a:t>padded with the undefined value ($null$) for the missing fields.</a:t>
            </a:r>
          </a:p>
          <a:p>
            <a:pPr marL="872053" lvl="2" indent="-342900">
              <a:buFont typeface="Arial" panose="020B0604020202020204" pitchFamily="34" charset="0"/>
              <a:buChar char="•"/>
            </a:pPr>
            <a:r>
              <a:rPr lang="en-US" sz="1400" dirty="0"/>
              <a:t>If an input has more fields than the main dataset, then the extra fields are, </a:t>
            </a:r>
            <a:r>
              <a:rPr lang="en-US" sz="1400" dirty="0">
                <a:solidFill>
                  <a:srgbClr val="0070C0"/>
                </a:solidFill>
              </a:rPr>
              <a:t>by default, filtered from the stream</a:t>
            </a:r>
            <a:r>
              <a:rPr lang="en-US" sz="1400" dirty="0"/>
              <a:t>, but an option allows all fields to be input from all datasets. If fields are input from all datasets, then records from sources not containing these fields are padded with the undefined value ($null$).</a:t>
            </a:r>
          </a:p>
        </p:txBody>
      </p:sp>
    </p:spTree>
    <p:extLst>
      <p:ext uri="{BB962C8B-B14F-4D97-AF65-F5344CB8AC3E}">
        <p14:creationId xmlns:p14="http://schemas.microsoft.com/office/powerpoint/2010/main" val="1310837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4556623-6349-FE42-849E-899F52A79459}"/>
              </a:ext>
            </a:extLst>
          </p:cNvPr>
          <p:cNvPicPr>
            <a:picLocks noChangeAspect="1"/>
          </p:cNvPicPr>
          <p:nvPr/>
        </p:nvPicPr>
        <p:blipFill>
          <a:blip r:embed="rId3"/>
          <a:stretch>
            <a:fillRect/>
          </a:stretch>
        </p:blipFill>
        <p:spPr>
          <a:xfrm>
            <a:off x="4638220" y="2138699"/>
            <a:ext cx="4968359" cy="426083"/>
          </a:xfrm>
          <a:prstGeom prst="rect">
            <a:avLst/>
          </a:prstGeom>
        </p:spPr>
      </p:pic>
      <p:sp>
        <p:nvSpPr>
          <p:cNvPr id="2" name="Title 1">
            <a:extLst>
              <a:ext uri="{FF2B5EF4-FFF2-40B4-BE49-F238E27FC236}">
                <a16:creationId xmlns:a16="http://schemas.microsoft.com/office/drawing/2014/main" id="{F995A7DE-2A61-994A-8C1C-0C101CE854FF}"/>
              </a:ext>
            </a:extLst>
          </p:cNvPr>
          <p:cNvSpPr>
            <a:spLocks noGrp="1"/>
          </p:cNvSpPr>
          <p:nvPr>
            <p:ph type="title"/>
          </p:nvPr>
        </p:nvSpPr>
        <p:spPr/>
        <p:txBody>
          <a:bodyPr/>
          <a:lstStyle/>
          <a:p>
            <a:r>
              <a:rPr lang="en-US" dirty="0"/>
              <a:t>Quick Exercise</a:t>
            </a:r>
          </a:p>
        </p:txBody>
      </p:sp>
      <p:sp>
        <p:nvSpPr>
          <p:cNvPr id="3" name="Slide Number Placeholder 2">
            <a:extLst>
              <a:ext uri="{FF2B5EF4-FFF2-40B4-BE49-F238E27FC236}">
                <a16:creationId xmlns:a16="http://schemas.microsoft.com/office/drawing/2014/main" id="{94CF9DFA-2914-4744-BEAF-992CA9E5256F}"/>
              </a:ext>
            </a:extLst>
          </p:cNvPr>
          <p:cNvSpPr>
            <a:spLocks noGrp="1"/>
          </p:cNvSpPr>
          <p:nvPr>
            <p:ph type="sldNum" sz="quarter" idx="10"/>
          </p:nvPr>
        </p:nvSpPr>
        <p:spPr/>
        <p:txBody>
          <a:bodyPr/>
          <a:lstStyle/>
          <a:p>
            <a:fld id="{D0BE6F14-FF48-0F4F-A8AA-2E3F25371E4A}" type="slidenum">
              <a:rPr lang="en-US" noProof="0" smtClean="0"/>
              <a:pPr/>
              <a:t>36</a:t>
            </a:fld>
            <a:endParaRPr lang="en-US" noProof="0"/>
          </a:p>
        </p:txBody>
      </p:sp>
      <p:sp>
        <p:nvSpPr>
          <p:cNvPr id="4" name="Text Placeholder 3">
            <a:extLst>
              <a:ext uri="{FF2B5EF4-FFF2-40B4-BE49-F238E27FC236}">
                <a16:creationId xmlns:a16="http://schemas.microsoft.com/office/drawing/2014/main" id="{32D74F3F-E458-7F4F-BAC4-8FA5C045A840}"/>
              </a:ext>
            </a:extLst>
          </p:cNvPr>
          <p:cNvSpPr>
            <a:spLocks noGrp="1"/>
          </p:cNvSpPr>
          <p:nvPr>
            <p:ph type="body" sz="quarter" idx="12"/>
          </p:nvPr>
        </p:nvSpPr>
        <p:spPr/>
        <p:txBody>
          <a:bodyPr/>
          <a:lstStyle/>
          <a:p>
            <a:r>
              <a:rPr lang="en-US" dirty="0"/>
              <a:t>1. Append node by using it to join the two files containing information on accounts opened in 1997 and 1998. The files, acct97.csv and accounts98.csv</a:t>
            </a:r>
          </a:p>
        </p:txBody>
      </p:sp>
      <p:pic>
        <p:nvPicPr>
          <p:cNvPr id="14" name="Picture 13">
            <a:extLst>
              <a:ext uri="{FF2B5EF4-FFF2-40B4-BE49-F238E27FC236}">
                <a16:creationId xmlns:a16="http://schemas.microsoft.com/office/drawing/2014/main" id="{CFE7D3A9-1561-F24A-AD39-A9512004BCE4}"/>
              </a:ext>
            </a:extLst>
          </p:cNvPr>
          <p:cNvPicPr>
            <a:picLocks noChangeAspect="1"/>
          </p:cNvPicPr>
          <p:nvPr/>
        </p:nvPicPr>
        <p:blipFill>
          <a:blip r:embed="rId4"/>
          <a:stretch>
            <a:fillRect/>
          </a:stretch>
        </p:blipFill>
        <p:spPr>
          <a:xfrm>
            <a:off x="227588" y="2547764"/>
            <a:ext cx="3924300" cy="3416300"/>
          </a:xfrm>
          <a:prstGeom prst="rect">
            <a:avLst/>
          </a:prstGeom>
        </p:spPr>
      </p:pic>
      <p:pic>
        <p:nvPicPr>
          <p:cNvPr id="15" name="Picture 14">
            <a:extLst>
              <a:ext uri="{FF2B5EF4-FFF2-40B4-BE49-F238E27FC236}">
                <a16:creationId xmlns:a16="http://schemas.microsoft.com/office/drawing/2014/main" id="{AD495812-845E-0740-B398-FFEB2810B9B1}"/>
              </a:ext>
            </a:extLst>
          </p:cNvPr>
          <p:cNvPicPr>
            <a:picLocks noChangeAspect="1"/>
          </p:cNvPicPr>
          <p:nvPr/>
        </p:nvPicPr>
        <p:blipFill>
          <a:blip r:embed="rId5"/>
          <a:stretch>
            <a:fillRect/>
          </a:stretch>
        </p:blipFill>
        <p:spPr>
          <a:xfrm>
            <a:off x="4447840" y="2624865"/>
            <a:ext cx="5851475" cy="3107721"/>
          </a:xfrm>
          <a:prstGeom prst="rect">
            <a:avLst/>
          </a:prstGeom>
        </p:spPr>
      </p:pic>
      <p:sp>
        <p:nvSpPr>
          <p:cNvPr id="16" name="Rectangle 15">
            <a:extLst>
              <a:ext uri="{FF2B5EF4-FFF2-40B4-BE49-F238E27FC236}">
                <a16:creationId xmlns:a16="http://schemas.microsoft.com/office/drawing/2014/main" id="{665EF5F3-8599-E84C-822F-005BE76B4245}"/>
              </a:ext>
            </a:extLst>
          </p:cNvPr>
          <p:cNvSpPr/>
          <p:nvPr/>
        </p:nvSpPr>
        <p:spPr>
          <a:xfrm>
            <a:off x="7831567" y="2138699"/>
            <a:ext cx="2194560" cy="1818317"/>
          </a:xfrm>
          <a:prstGeom prst="rect">
            <a:avLst/>
          </a:prstGeom>
          <a:noFill/>
          <a:ln>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7" name="Rectangle 16">
            <a:extLst>
              <a:ext uri="{FF2B5EF4-FFF2-40B4-BE49-F238E27FC236}">
                <a16:creationId xmlns:a16="http://schemas.microsoft.com/office/drawing/2014/main" id="{9EF8257D-28AB-0D44-98B0-9F33815AD396}"/>
              </a:ext>
            </a:extLst>
          </p:cNvPr>
          <p:cNvSpPr/>
          <p:nvPr/>
        </p:nvSpPr>
        <p:spPr>
          <a:xfrm>
            <a:off x="7831567" y="3957016"/>
            <a:ext cx="2194560" cy="1895144"/>
          </a:xfrm>
          <a:prstGeom prst="rect">
            <a:avLst/>
          </a:prstGeom>
          <a:noFill/>
          <a:ln>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8" name="TextBox 17">
            <a:extLst>
              <a:ext uri="{FF2B5EF4-FFF2-40B4-BE49-F238E27FC236}">
                <a16:creationId xmlns:a16="http://schemas.microsoft.com/office/drawing/2014/main" id="{C3102BF8-2CB1-804F-9387-88D55DF6D9D6}"/>
              </a:ext>
            </a:extLst>
          </p:cNvPr>
          <p:cNvSpPr txBox="1"/>
          <p:nvPr/>
        </p:nvSpPr>
        <p:spPr>
          <a:xfrm>
            <a:off x="9201832" y="2349202"/>
            <a:ext cx="736099" cy="369332"/>
          </a:xfrm>
          <a:prstGeom prst="rect">
            <a:avLst/>
          </a:prstGeom>
          <a:noFill/>
        </p:spPr>
        <p:txBody>
          <a:bodyPr wrap="none" rtlCol="0">
            <a:spAutoFit/>
          </a:bodyPr>
          <a:lstStyle/>
          <a:p>
            <a:r>
              <a:rPr lang="en-US" dirty="0"/>
              <a:t>1997</a:t>
            </a:r>
          </a:p>
        </p:txBody>
      </p:sp>
      <p:sp>
        <p:nvSpPr>
          <p:cNvPr id="19" name="TextBox 18">
            <a:extLst>
              <a:ext uri="{FF2B5EF4-FFF2-40B4-BE49-F238E27FC236}">
                <a16:creationId xmlns:a16="http://schemas.microsoft.com/office/drawing/2014/main" id="{D6F76CC4-FD17-264B-A0C8-036741CD9A13}"/>
              </a:ext>
            </a:extLst>
          </p:cNvPr>
          <p:cNvSpPr txBox="1"/>
          <p:nvPr/>
        </p:nvSpPr>
        <p:spPr>
          <a:xfrm>
            <a:off x="9367240" y="3960328"/>
            <a:ext cx="736099" cy="369332"/>
          </a:xfrm>
          <a:prstGeom prst="rect">
            <a:avLst/>
          </a:prstGeom>
          <a:noFill/>
        </p:spPr>
        <p:txBody>
          <a:bodyPr wrap="none" rtlCol="0">
            <a:spAutoFit/>
          </a:bodyPr>
          <a:lstStyle/>
          <a:p>
            <a:r>
              <a:rPr lang="en-US" dirty="0"/>
              <a:t>1998</a:t>
            </a:r>
          </a:p>
        </p:txBody>
      </p:sp>
    </p:spTree>
    <p:extLst>
      <p:ext uri="{BB962C8B-B14F-4D97-AF65-F5344CB8AC3E}">
        <p14:creationId xmlns:p14="http://schemas.microsoft.com/office/powerpoint/2010/main" val="849185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2AE39-5FD3-524A-881E-3BA15BA3F71F}"/>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F6BA5E9-A0D1-D14A-A56A-6195670C65F6}"/>
              </a:ext>
            </a:extLst>
          </p:cNvPr>
          <p:cNvSpPr>
            <a:spLocks noGrp="1"/>
          </p:cNvSpPr>
          <p:nvPr>
            <p:ph type="sldNum" sz="quarter" idx="10"/>
          </p:nvPr>
        </p:nvSpPr>
        <p:spPr/>
        <p:txBody>
          <a:bodyPr/>
          <a:lstStyle/>
          <a:p>
            <a:fld id="{D0BE6F14-FF48-0F4F-A8AA-2E3F25371E4A}" type="slidenum">
              <a:rPr lang="en-US" noProof="0" smtClean="0"/>
              <a:pPr/>
              <a:t>37</a:t>
            </a:fld>
            <a:endParaRPr lang="en-US" noProof="0"/>
          </a:p>
        </p:txBody>
      </p:sp>
      <p:pic>
        <p:nvPicPr>
          <p:cNvPr id="5" name="Picture 4">
            <a:extLst>
              <a:ext uri="{FF2B5EF4-FFF2-40B4-BE49-F238E27FC236}">
                <a16:creationId xmlns:a16="http://schemas.microsoft.com/office/drawing/2014/main" id="{9187A9EE-DF76-AE4C-B149-6A3E54568E82}"/>
              </a:ext>
            </a:extLst>
          </p:cNvPr>
          <p:cNvPicPr>
            <a:picLocks noChangeAspect="1"/>
          </p:cNvPicPr>
          <p:nvPr/>
        </p:nvPicPr>
        <p:blipFill>
          <a:blip r:embed="rId2"/>
          <a:stretch>
            <a:fillRect/>
          </a:stretch>
        </p:blipFill>
        <p:spPr>
          <a:xfrm>
            <a:off x="304800" y="264474"/>
            <a:ext cx="5303520" cy="3254656"/>
          </a:xfrm>
          <a:prstGeom prst="rect">
            <a:avLst/>
          </a:prstGeom>
        </p:spPr>
      </p:pic>
      <p:pic>
        <p:nvPicPr>
          <p:cNvPr id="6" name="Picture 5">
            <a:extLst>
              <a:ext uri="{FF2B5EF4-FFF2-40B4-BE49-F238E27FC236}">
                <a16:creationId xmlns:a16="http://schemas.microsoft.com/office/drawing/2014/main" id="{674D9664-A8B9-7C46-9ACC-DF7E293E4D99}"/>
              </a:ext>
            </a:extLst>
          </p:cNvPr>
          <p:cNvPicPr>
            <a:picLocks noChangeAspect="1"/>
          </p:cNvPicPr>
          <p:nvPr/>
        </p:nvPicPr>
        <p:blipFill>
          <a:blip r:embed="rId3"/>
          <a:stretch>
            <a:fillRect/>
          </a:stretch>
        </p:blipFill>
        <p:spPr>
          <a:xfrm>
            <a:off x="5696921" y="264473"/>
            <a:ext cx="5504301" cy="3179119"/>
          </a:xfrm>
          <a:prstGeom prst="rect">
            <a:avLst/>
          </a:prstGeom>
        </p:spPr>
      </p:pic>
      <p:sp>
        <p:nvSpPr>
          <p:cNvPr id="7" name="Rectangle 6">
            <a:extLst>
              <a:ext uri="{FF2B5EF4-FFF2-40B4-BE49-F238E27FC236}">
                <a16:creationId xmlns:a16="http://schemas.microsoft.com/office/drawing/2014/main" id="{5280DC31-CBCF-C546-849A-1A3AF5E8B71B}"/>
              </a:ext>
            </a:extLst>
          </p:cNvPr>
          <p:cNvSpPr/>
          <p:nvPr/>
        </p:nvSpPr>
        <p:spPr>
          <a:xfrm>
            <a:off x="9986682" y="140995"/>
            <a:ext cx="1613647" cy="3463962"/>
          </a:xfrm>
          <a:prstGeom prst="rect">
            <a:avLst/>
          </a:prstGeom>
          <a:noFill/>
          <a:ln>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ectangle 8">
            <a:extLst>
              <a:ext uri="{FF2B5EF4-FFF2-40B4-BE49-F238E27FC236}">
                <a16:creationId xmlns:a16="http://schemas.microsoft.com/office/drawing/2014/main" id="{4C32C383-D79B-CE49-B36A-CFB3F6020AE6}"/>
              </a:ext>
            </a:extLst>
          </p:cNvPr>
          <p:cNvSpPr/>
          <p:nvPr/>
        </p:nvSpPr>
        <p:spPr>
          <a:xfrm>
            <a:off x="3920835" y="264473"/>
            <a:ext cx="1613647" cy="3463962"/>
          </a:xfrm>
          <a:prstGeom prst="rect">
            <a:avLst/>
          </a:prstGeom>
          <a:noFill/>
          <a:ln>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Text Placeholder 3">
            <a:extLst>
              <a:ext uri="{FF2B5EF4-FFF2-40B4-BE49-F238E27FC236}">
                <a16:creationId xmlns:a16="http://schemas.microsoft.com/office/drawing/2014/main" id="{2178B648-B989-7249-AC27-AEF7C32D9D63}"/>
              </a:ext>
            </a:extLst>
          </p:cNvPr>
          <p:cNvSpPr>
            <a:spLocks noGrp="1"/>
          </p:cNvSpPr>
          <p:nvPr>
            <p:ph type="body" sz="quarter" idx="12"/>
          </p:nvPr>
        </p:nvSpPr>
        <p:spPr>
          <a:xfrm>
            <a:off x="304800" y="3854614"/>
            <a:ext cx="4103914" cy="446541"/>
          </a:xfrm>
        </p:spPr>
        <p:txBody>
          <a:bodyPr/>
          <a:lstStyle/>
          <a:p>
            <a:r>
              <a:rPr lang="en-US" dirty="0"/>
              <a:t>1. Derive ACCT from ACCTNO </a:t>
            </a:r>
          </a:p>
        </p:txBody>
      </p:sp>
      <p:sp>
        <p:nvSpPr>
          <p:cNvPr id="12" name="Rectangle 11">
            <a:extLst>
              <a:ext uri="{FF2B5EF4-FFF2-40B4-BE49-F238E27FC236}">
                <a16:creationId xmlns:a16="http://schemas.microsoft.com/office/drawing/2014/main" id="{C8550904-B1EE-1B43-8604-CBCBC0AE7846}"/>
              </a:ext>
            </a:extLst>
          </p:cNvPr>
          <p:cNvSpPr/>
          <p:nvPr/>
        </p:nvSpPr>
        <p:spPr>
          <a:xfrm>
            <a:off x="121920" y="5234978"/>
            <a:ext cx="6096000" cy="1200329"/>
          </a:xfrm>
          <a:prstGeom prst="rect">
            <a:avLst/>
          </a:prstGeom>
        </p:spPr>
        <p:txBody>
          <a:bodyPr>
            <a:spAutoFit/>
          </a:bodyPr>
          <a:lstStyle/>
          <a:p>
            <a:endParaRPr lang="en-US" dirty="0"/>
          </a:p>
          <a:p>
            <a:r>
              <a:rPr lang="en-US" dirty="0"/>
              <a:t>3. Add a Derive node to create the ACCTREF field, again taking a substring on ACCTNO, this time beginning in 10 with length 5. The formula is substring(10,5,ACCTNO)</a:t>
            </a:r>
          </a:p>
        </p:txBody>
      </p:sp>
      <p:sp>
        <p:nvSpPr>
          <p:cNvPr id="13" name="Rectangle 12">
            <a:extLst>
              <a:ext uri="{FF2B5EF4-FFF2-40B4-BE49-F238E27FC236}">
                <a16:creationId xmlns:a16="http://schemas.microsoft.com/office/drawing/2014/main" id="{6F348889-CB03-4F43-9273-184CE431CF2D}"/>
              </a:ext>
            </a:extLst>
          </p:cNvPr>
          <p:cNvSpPr/>
          <p:nvPr/>
        </p:nvSpPr>
        <p:spPr>
          <a:xfrm>
            <a:off x="121920" y="4246344"/>
            <a:ext cx="4987962" cy="1200329"/>
          </a:xfrm>
          <a:prstGeom prst="rect">
            <a:avLst/>
          </a:prstGeom>
        </p:spPr>
        <p:txBody>
          <a:bodyPr wrap="square">
            <a:spAutoFit/>
          </a:bodyPr>
          <a:lstStyle/>
          <a:p>
            <a:r>
              <a:rPr lang="en-US" dirty="0"/>
              <a:t>2.  Add a Derive node to create the CUSTREF field, using the substring function on ACCTNO, </a:t>
            </a:r>
          </a:p>
          <a:p>
            <a:r>
              <a:rPr lang="en-US" dirty="0"/>
              <a:t>now beginning in 4 with length 5. The formula is substring(4, 5, ACCTNO) </a:t>
            </a:r>
          </a:p>
        </p:txBody>
      </p:sp>
      <p:sp>
        <p:nvSpPr>
          <p:cNvPr id="14" name="Rectangle 13">
            <a:extLst>
              <a:ext uri="{FF2B5EF4-FFF2-40B4-BE49-F238E27FC236}">
                <a16:creationId xmlns:a16="http://schemas.microsoft.com/office/drawing/2014/main" id="{D9E6E907-1D8D-5C41-85F1-3CE0D4ED108E}"/>
              </a:ext>
            </a:extLst>
          </p:cNvPr>
          <p:cNvSpPr/>
          <p:nvPr/>
        </p:nvSpPr>
        <p:spPr>
          <a:xfrm>
            <a:off x="5974080" y="3728435"/>
            <a:ext cx="6096000" cy="1200329"/>
          </a:xfrm>
          <a:prstGeom prst="rect">
            <a:avLst/>
          </a:prstGeom>
        </p:spPr>
        <p:txBody>
          <a:bodyPr>
            <a:spAutoFit/>
          </a:bodyPr>
          <a:lstStyle/>
          <a:p>
            <a:r>
              <a:rPr lang="en-US" dirty="0"/>
              <a:t>2.  Add a Derive node to create the CUSTREF field, using the substring function on ACCT, </a:t>
            </a:r>
          </a:p>
          <a:p>
            <a:r>
              <a:rPr lang="en-US" dirty="0"/>
              <a:t>now beginning in 1 with length 2. The formula is substring(1, 2, ACCTNO) </a:t>
            </a:r>
          </a:p>
        </p:txBody>
      </p:sp>
    </p:spTree>
    <p:extLst>
      <p:ext uri="{BB962C8B-B14F-4D97-AF65-F5344CB8AC3E}">
        <p14:creationId xmlns:p14="http://schemas.microsoft.com/office/powerpoint/2010/main" val="344964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9A937-0E95-9B4B-87C6-BC56F20721A1}"/>
              </a:ext>
            </a:extLst>
          </p:cNvPr>
          <p:cNvSpPr>
            <a:spLocks noGrp="1"/>
          </p:cNvSpPr>
          <p:nvPr>
            <p:ph type="title"/>
          </p:nvPr>
        </p:nvSpPr>
        <p:spPr/>
        <p:txBody>
          <a:bodyPr/>
          <a:lstStyle/>
          <a:p>
            <a:r>
              <a:rPr lang="en-US" dirty="0"/>
              <a:t>Quick Exercise</a:t>
            </a:r>
          </a:p>
        </p:txBody>
      </p:sp>
      <p:sp>
        <p:nvSpPr>
          <p:cNvPr id="3" name="Slide Number Placeholder 2">
            <a:extLst>
              <a:ext uri="{FF2B5EF4-FFF2-40B4-BE49-F238E27FC236}">
                <a16:creationId xmlns:a16="http://schemas.microsoft.com/office/drawing/2014/main" id="{71292185-678D-7342-A85D-24C77BA1AA04}"/>
              </a:ext>
            </a:extLst>
          </p:cNvPr>
          <p:cNvSpPr>
            <a:spLocks noGrp="1"/>
          </p:cNvSpPr>
          <p:nvPr>
            <p:ph type="sldNum" sz="quarter" idx="10"/>
          </p:nvPr>
        </p:nvSpPr>
        <p:spPr/>
        <p:txBody>
          <a:bodyPr/>
          <a:lstStyle/>
          <a:p>
            <a:fld id="{D0BE6F14-FF48-0F4F-A8AA-2E3F25371E4A}" type="slidenum">
              <a:rPr lang="en-US" noProof="0" smtClean="0"/>
              <a:pPr/>
              <a:t>38</a:t>
            </a:fld>
            <a:endParaRPr lang="en-US" noProof="0"/>
          </a:p>
        </p:txBody>
      </p:sp>
      <p:pic>
        <p:nvPicPr>
          <p:cNvPr id="9" name="Picture 8">
            <a:extLst>
              <a:ext uri="{FF2B5EF4-FFF2-40B4-BE49-F238E27FC236}">
                <a16:creationId xmlns:a16="http://schemas.microsoft.com/office/drawing/2014/main" id="{7628F4E3-A511-C841-971E-ECB3329F6189}"/>
              </a:ext>
            </a:extLst>
          </p:cNvPr>
          <p:cNvPicPr>
            <a:picLocks noChangeAspect="1"/>
          </p:cNvPicPr>
          <p:nvPr/>
        </p:nvPicPr>
        <p:blipFill>
          <a:blip r:embed="rId3"/>
          <a:stretch>
            <a:fillRect/>
          </a:stretch>
        </p:blipFill>
        <p:spPr>
          <a:xfrm>
            <a:off x="7164593" y="1944818"/>
            <a:ext cx="4612192" cy="996641"/>
          </a:xfrm>
          <a:prstGeom prst="rect">
            <a:avLst/>
          </a:prstGeom>
        </p:spPr>
      </p:pic>
      <p:pic>
        <p:nvPicPr>
          <p:cNvPr id="10" name="Picture 9">
            <a:extLst>
              <a:ext uri="{FF2B5EF4-FFF2-40B4-BE49-F238E27FC236}">
                <a16:creationId xmlns:a16="http://schemas.microsoft.com/office/drawing/2014/main" id="{21A4EC47-0E0E-EB48-9709-129F36B04E43}"/>
              </a:ext>
            </a:extLst>
          </p:cNvPr>
          <p:cNvPicPr>
            <a:picLocks noChangeAspect="1"/>
          </p:cNvPicPr>
          <p:nvPr/>
        </p:nvPicPr>
        <p:blipFill>
          <a:blip r:embed="rId4"/>
          <a:stretch>
            <a:fillRect/>
          </a:stretch>
        </p:blipFill>
        <p:spPr>
          <a:xfrm>
            <a:off x="7164593" y="348854"/>
            <a:ext cx="4995134" cy="1430943"/>
          </a:xfrm>
          <a:prstGeom prst="rect">
            <a:avLst/>
          </a:prstGeom>
        </p:spPr>
      </p:pic>
      <p:pic>
        <p:nvPicPr>
          <p:cNvPr id="13" name="Picture 12">
            <a:extLst>
              <a:ext uri="{FF2B5EF4-FFF2-40B4-BE49-F238E27FC236}">
                <a16:creationId xmlns:a16="http://schemas.microsoft.com/office/drawing/2014/main" id="{83294DC0-7EBA-D74A-BB67-50DD4575E97D}"/>
              </a:ext>
            </a:extLst>
          </p:cNvPr>
          <p:cNvPicPr>
            <a:picLocks noChangeAspect="1"/>
          </p:cNvPicPr>
          <p:nvPr/>
        </p:nvPicPr>
        <p:blipFill>
          <a:blip r:embed="rId5"/>
          <a:stretch>
            <a:fillRect/>
          </a:stretch>
        </p:blipFill>
        <p:spPr>
          <a:xfrm>
            <a:off x="749449" y="1170958"/>
            <a:ext cx="5113468" cy="1388527"/>
          </a:xfrm>
          <a:prstGeom prst="rect">
            <a:avLst/>
          </a:prstGeom>
        </p:spPr>
      </p:pic>
      <p:pic>
        <p:nvPicPr>
          <p:cNvPr id="14" name="Picture 13">
            <a:extLst>
              <a:ext uri="{FF2B5EF4-FFF2-40B4-BE49-F238E27FC236}">
                <a16:creationId xmlns:a16="http://schemas.microsoft.com/office/drawing/2014/main" id="{E9843A00-E2AB-0243-BA66-9B429FB365DE}"/>
              </a:ext>
            </a:extLst>
          </p:cNvPr>
          <p:cNvPicPr>
            <a:picLocks noChangeAspect="1"/>
          </p:cNvPicPr>
          <p:nvPr/>
        </p:nvPicPr>
        <p:blipFill>
          <a:blip r:embed="rId6"/>
          <a:stretch>
            <a:fillRect/>
          </a:stretch>
        </p:blipFill>
        <p:spPr>
          <a:xfrm>
            <a:off x="684903" y="3323434"/>
            <a:ext cx="10044802" cy="3203313"/>
          </a:xfrm>
          <a:prstGeom prst="rect">
            <a:avLst/>
          </a:prstGeom>
        </p:spPr>
      </p:pic>
    </p:spTree>
    <p:extLst>
      <p:ext uri="{BB962C8B-B14F-4D97-AF65-F5344CB8AC3E}">
        <p14:creationId xmlns:p14="http://schemas.microsoft.com/office/powerpoint/2010/main" val="11916193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892D-610A-8442-9A47-1A49FDD54C00}"/>
              </a:ext>
            </a:extLst>
          </p:cNvPr>
          <p:cNvSpPr>
            <a:spLocks noGrp="1"/>
          </p:cNvSpPr>
          <p:nvPr>
            <p:ph type="title"/>
          </p:nvPr>
        </p:nvSpPr>
        <p:spPr/>
        <p:txBody>
          <a:bodyPr/>
          <a:lstStyle/>
          <a:p>
            <a:r>
              <a:rPr lang="en-US" dirty="0"/>
              <a:t>Merge Node to combine data files</a:t>
            </a:r>
          </a:p>
        </p:txBody>
      </p:sp>
      <p:sp>
        <p:nvSpPr>
          <p:cNvPr id="3" name="Slide Number Placeholder 2">
            <a:extLst>
              <a:ext uri="{FF2B5EF4-FFF2-40B4-BE49-F238E27FC236}">
                <a16:creationId xmlns:a16="http://schemas.microsoft.com/office/drawing/2014/main" id="{88F334BC-E55D-2143-BF5C-50D1A20FF35C}"/>
              </a:ext>
            </a:extLst>
          </p:cNvPr>
          <p:cNvSpPr>
            <a:spLocks noGrp="1"/>
          </p:cNvSpPr>
          <p:nvPr>
            <p:ph type="sldNum" sz="quarter" idx="10"/>
          </p:nvPr>
        </p:nvSpPr>
        <p:spPr/>
        <p:txBody>
          <a:bodyPr/>
          <a:lstStyle/>
          <a:p>
            <a:fld id="{D0BE6F14-FF48-0F4F-A8AA-2E3F25371E4A}" type="slidenum">
              <a:rPr lang="en-US" noProof="0" smtClean="0"/>
              <a:pPr/>
              <a:t>39</a:t>
            </a:fld>
            <a:endParaRPr lang="en-US" noProof="0"/>
          </a:p>
        </p:txBody>
      </p:sp>
      <p:sp>
        <p:nvSpPr>
          <p:cNvPr id="4" name="Text Placeholder 3">
            <a:extLst>
              <a:ext uri="{FF2B5EF4-FFF2-40B4-BE49-F238E27FC236}">
                <a16:creationId xmlns:a16="http://schemas.microsoft.com/office/drawing/2014/main" id="{CBE25D9C-EE82-F34B-95A2-253111A20330}"/>
              </a:ext>
            </a:extLst>
          </p:cNvPr>
          <p:cNvSpPr>
            <a:spLocks noGrp="1"/>
          </p:cNvSpPr>
          <p:nvPr>
            <p:ph type="body" sz="quarter" idx="12"/>
          </p:nvPr>
        </p:nvSpPr>
        <p:spPr/>
        <p:txBody>
          <a:bodyPr/>
          <a:lstStyle/>
          <a:p>
            <a:pPr marL="457200" indent="-457200">
              <a:buAutoNum type="arabicPeriod"/>
            </a:pPr>
            <a:r>
              <a:rPr lang="en-US" dirty="0"/>
              <a:t>Often, different pieces of information for individuals are held in separate locations.</a:t>
            </a:r>
          </a:p>
          <a:p>
            <a:pPr marL="457200" indent="-457200">
              <a:buAutoNum type="arabicPeriod"/>
            </a:pPr>
            <a:r>
              <a:rPr lang="en-US" dirty="0"/>
              <a:t>Merge  reads multiple input records and creates a single output record, containing some or all of the input fields. </a:t>
            </a:r>
          </a:p>
        </p:txBody>
      </p:sp>
      <p:sp>
        <p:nvSpPr>
          <p:cNvPr id="6" name="Rectangle 5">
            <a:extLst>
              <a:ext uri="{FF2B5EF4-FFF2-40B4-BE49-F238E27FC236}">
                <a16:creationId xmlns:a16="http://schemas.microsoft.com/office/drawing/2014/main" id="{68F55AA4-1067-6B47-86E1-49209884F2A7}"/>
              </a:ext>
            </a:extLst>
          </p:cNvPr>
          <p:cNvSpPr/>
          <p:nvPr/>
        </p:nvSpPr>
        <p:spPr>
          <a:xfrm>
            <a:off x="5138058" y="2434792"/>
            <a:ext cx="6096000" cy="4154984"/>
          </a:xfrm>
          <a:prstGeom prst="rect">
            <a:avLst/>
          </a:prstGeom>
        </p:spPr>
        <p:txBody>
          <a:bodyPr>
            <a:spAutoFit/>
          </a:bodyPr>
          <a:lstStyle/>
          <a:p>
            <a:r>
              <a:rPr lang="en-US" sz="1200" dirty="0"/>
              <a:t>•	</a:t>
            </a:r>
            <a:r>
              <a:rPr lang="en-US" sz="1200" dirty="0">
                <a:solidFill>
                  <a:srgbClr val="0070C0"/>
                </a:solidFill>
              </a:rPr>
              <a:t>Include only matching records (inner join). </a:t>
            </a:r>
            <a:r>
              <a:rPr lang="en-US" sz="1200" dirty="0"/>
              <a:t>Select to merge only complete records, that is, records that are available in both source files.</a:t>
            </a:r>
          </a:p>
          <a:p>
            <a:endParaRPr lang="en-US" sz="1200" dirty="0"/>
          </a:p>
          <a:p>
            <a:r>
              <a:rPr lang="en-US" sz="1200" dirty="0"/>
              <a:t>•	</a:t>
            </a:r>
            <a:r>
              <a:rPr lang="en-US" sz="1200" dirty="0">
                <a:solidFill>
                  <a:srgbClr val="0070C0"/>
                </a:solidFill>
              </a:rPr>
              <a:t>Include matching and non-matching records (full outer join). </a:t>
            </a:r>
            <a:r>
              <a:rPr lang="en-US" sz="1200" dirty="0"/>
              <a:t>This means that if a key field(s) value is present in one data source but not present in others, the incomplete records are still retained. The undefined value ($null$) is added to the missing fields and included in the output.</a:t>
            </a:r>
          </a:p>
          <a:p>
            <a:endParaRPr lang="en-US" sz="1200" dirty="0"/>
          </a:p>
          <a:p>
            <a:r>
              <a:rPr lang="en-US" sz="1200" dirty="0"/>
              <a:t>•	</a:t>
            </a:r>
            <a:r>
              <a:rPr lang="en-US" sz="1200" dirty="0">
                <a:solidFill>
                  <a:srgbClr val="0070C0"/>
                </a:solidFill>
              </a:rPr>
              <a:t>Include matching and selected non-matching records (partial outer join). </a:t>
            </a:r>
            <a:r>
              <a:rPr lang="en-US" sz="1200" dirty="0"/>
              <a:t>This method performs what are called left and right outer joins. All records from the specified file are retained, along with only those records from the other file(s) that match records in the specified file on the key field(s). The Select button allows you to designate which file is to contribute incomplete records. So </a:t>
            </a:r>
            <a:r>
              <a:rPr lang="en-US" sz="1200" dirty="0" err="1"/>
              <a:t>ifwe</a:t>
            </a:r>
            <a:r>
              <a:rPr lang="en-US" sz="1200" dirty="0"/>
              <a:t> wished to retain all records from the </a:t>
            </a:r>
            <a:r>
              <a:rPr lang="en-US" sz="1200" dirty="0" err="1"/>
              <a:t>customer.dat</a:t>
            </a:r>
            <a:r>
              <a:rPr lang="en-US" sz="1200" dirty="0"/>
              <a:t> file and only those from the Append node that matched on ID, then </a:t>
            </a:r>
            <a:r>
              <a:rPr lang="en-US" sz="1200" dirty="0" err="1"/>
              <a:t>customer.dat</a:t>
            </a:r>
            <a:r>
              <a:rPr lang="en-US" sz="1200" dirty="0"/>
              <a:t> would be checked in the Merge: Select Dataset for Outer Join dialog.</a:t>
            </a:r>
          </a:p>
          <a:p>
            <a:pPr marL="171450" indent="-171450">
              <a:buFont typeface="Arial" panose="020B0604020202020204" pitchFamily="34" charset="0"/>
              <a:buChar char="•"/>
            </a:pPr>
            <a:endParaRPr lang="en-US" sz="1200" dirty="0">
              <a:solidFill>
                <a:srgbClr val="0070C0"/>
              </a:solidFill>
            </a:endParaRPr>
          </a:p>
          <a:p>
            <a:pPr marL="171450" indent="-171450">
              <a:buFont typeface="Arial" panose="020B0604020202020204" pitchFamily="34" charset="0"/>
              <a:buChar char="•"/>
            </a:pPr>
            <a:r>
              <a:rPr lang="en-US" sz="1200" dirty="0">
                <a:solidFill>
                  <a:srgbClr val="0070C0"/>
                </a:solidFill>
              </a:rPr>
              <a:t>Include records in first dataset not matching any others (anti-join). </a:t>
            </a:r>
            <a:r>
              <a:rPr lang="en-US" sz="1200" dirty="0"/>
              <a:t>This option provides an easy way of identifying records in a dataset that do not have records with the same key values in any of the other datasets involved in the merge. Thus only records from the dataset that match with no other records will be retained. They might be examined for incorrect key values.</a:t>
            </a:r>
          </a:p>
        </p:txBody>
      </p:sp>
      <p:pic>
        <p:nvPicPr>
          <p:cNvPr id="7" name="Picture 6">
            <a:extLst>
              <a:ext uri="{FF2B5EF4-FFF2-40B4-BE49-F238E27FC236}">
                <a16:creationId xmlns:a16="http://schemas.microsoft.com/office/drawing/2014/main" id="{53BB1D61-3AC0-124B-BE30-40D28E4C9B6D}"/>
              </a:ext>
            </a:extLst>
          </p:cNvPr>
          <p:cNvPicPr>
            <a:picLocks noChangeAspect="1"/>
          </p:cNvPicPr>
          <p:nvPr/>
        </p:nvPicPr>
        <p:blipFill>
          <a:blip r:embed="rId3"/>
          <a:stretch>
            <a:fillRect/>
          </a:stretch>
        </p:blipFill>
        <p:spPr>
          <a:xfrm>
            <a:off x="2061217" y="2084996"/>
            <a:ext cx="2147740" cy="4854575"/>
          </a:xfrm>
          <a:prstGeom prst="rect">
            <a:avLst/>
          </a:prstGeom>
        </p:spPr>
      </p:pic>
    </p:spTree>
    <p:extLst>
      <p:ext uri="{BB962C8B-B14F-4D97-AF65-F5344CB8AC3E}">
        <p14:creationId xmlns:p14="http://schemas.microsoft.com/office/powerpoint/2010/main" val="2958659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5533F-969E-CC44-80DE-5F053F970CB7}"/>
              </a:ext>
            </a:extLst>
          </p:cNvPr>
          <p:cNvSpPr>
            <a:spLocks noGrp="1"/>
          </p:cNvSpPr>
          <p:nvPr>
            <p:ph type="title"/>
          </p:nvPr>
        </p:nvSpPr>
        <p:spPr/>
        <p:txBody>
          <a:bodyPr/>
          <a:lstStyle/>
          <a:p>
            <a:r>
              <a:rPr lang="en-US" dirty="0"/>
              <a:t> Modeler User Interface</a:t>
            </a:r>
          </a:p>
        </p:txBody>
      </p:sp>
      <p:sp>
        <p:nvSpPr>
          <p:cNvPr id="3" name="Slide Number Placeholder 2">
            <a:extLst>
              <a:ext uri="{FF2B5EF4-FFF2-40B4-BE49-F238E27FC236}">
                <a16:creationId xmlns:a16="http://schemas.microsoft.com/office/drawing/2014/main" id="{4B2B7A15-8322-3A46-A988-704A46B97A1D}"/>
              </a:ext>
            </a:extLst>
          </p:cNvPr>
          <p:cNvSpPr>
            <a:spLocks noGrp="1"/>
          </p:cNvSpPr>
          <p:nvPr>
            <p:ph type="sldNum" sz="quarter" idx="10"/>
          </p:nvPr>
        </p:nvSpPr>
        <p:spPr/>
        <p:txBody>
          <a:bodyPr/>
          <a:lstStyle/>
          <a:p>
            <a:fld id="{D0BE6F14-FF48-0F4F-A8AA-2E3F25371E4A}" type="slidenum">
              <a:rPr lang="en-US" noProof="0" smtClean="0"/>
              <a:pPr/>
              <a:t>4</a:t>
            </a:fld>
            <a:endParaRPr lang="en-US" noProof="0"/>
          </a:p>
        </p:txBody>
      </p:sp>
      <p:sp>
        <p:nvSpPr>
          <p:cNvPr id="7" name="TextBox 6">
            <a:extLst>
              <a:ext uri="{FF2B5EF4-FFF2-40B4-BE49-F238E27FC236}">
                <a16:creationId xmlns:a16="http://schemas.microsoft.com/office/drawing/2014/main" id="{627F207A-C50C-EC4A-A5E5-320953444566}"/>
              </a:ext>
            </a:extLst>
          </p:cNvPr>
          <p:cNvSpPr txBox="1"/>
          <p:nvPr/>
        </p:nvSpPr>
        <p:spPr>
          <a:xfrm>
            <a:off x="8472410" y="1397971"/>
            <a:ext cx="3534999" cy="2585323"/>
          </a:xfrm>
          <a:prstGeom prst="rect">
            <a:avLst/>
          </a:prstGeom>
          <a:noFill/>
        </p:spPr>
        <p:txBody>
          <a:bodyPr wrap="square" rtlCol="0">
            <a:spAutoFit/>
          </a:bodyPr>
          <a:lstStyle/>
          <a:p>
            <a:r>
              <a:rPr lang="en-US" dirty="0"/>
              <a:t>1. Placing a node</a:t>
            </a:r>
          </a:p>
          <a:p>
            <a:r>
              <a:rPr lang="en-US" dirty="0"/>
              <a:t>2. Moving a Node</a:t>
            </a:r>
          </a:p>
          <a:p>
            <a:r>
              <a:rPr lang="en-US" dirty="0"/>
              <a:t>3. Editing a Node (double click)</a:t>
            </a:r>
          </a:p>
          <a:p>
            <a:r>
              <a:rPr lang="en-US" dirty="0"/>
              <a:t>4. Renaming and Annotating a Node</a:t>
            </a:r>
          </a:p>
          <a:p>
            <a:r>
              <a:rPr lang="en-US" dirty="0"/>
              <a:t>5. Copy and Past a Node</a:t>
            </a:r>
          </a:p>
          <a:p>
            <a:r>
              <a:rPr lang="en-US" dirty="0"/>
              <a:t>6. Deleting a node</a:t>
            </a:r>
          </a:p>
          <a:p>
            <a:r>
              <a:rPr lang="en-US" dirty="0"/>
              <a:t>7. Connecting Nodes</a:t>
            </a:r>
          </a:p>
          <a:p>
            <a:r>
              <a:rPr lang="en-US" dirty="0"/>
              <a:t>8. Disconnecting Nodes</a:t>
            </a:r>
          </a:p>
        </p:txBody>
      </p:sp>
      <p:pic>
        <p:nvPicPr>
          <p:cNvPr id="5" name="Picture 4">
            <a:extLst>
              <a:ext uri="{FF2B5EF4-FFF2-40B4-BE49-F238E27FC236}">
                <a16:creationId xmlns:a16="http://schemas.microsoft.com/office/drawing/2014/main" id="{2C060636-1924-4A41-9098-22F0A36232F0}"/>
              </a:ext>
            </a:extLst>
          </p:cNvPr>
          <p:cNvPicPr>
            <a:picLocks noChangeAspect="1"/>
          </p:cNvPicPr>
          <p:nvPr/>
        </p:nvPicPr>
        <p:blipFill>
          <a:blip r:embed="rId3"/>
          <a:stretch>
            <a:fillRect/>
          </a:stretch>
        </p:blipFill>
        <p:spPr>
          <a:xfrm>
            <a:off x="438897" y="1397971"/>
            <a:ext cx="7899416" cy="3240999"/>
          </a:xfrm>
          <a:prstGeom prst="rect">
            <a:avLst/>
          </a:prstGeom>
          <a:ln>
            <a:solidFill>
              <a:schemeClr val="bg2">
                <a:lumMod val="65000"/>
              </a:schemeClr>
            </a:solidFill>
          </a:ln>
        </p:spPr>
      </p:pic>
      <p:sp>
        <p:nvSpPr>
          <p:cNvPr id="8" name="Rectangle 7">
            <a:extLst>
              <a:ext uri="{FF2B5EF4-FFF2-40B4-BE49-F238E27FC236}">
                <a16:creationId xmlns:a16="http://schemas.microsoft.com/office/drawing/2014/main" id="{B440B84F-AEC5-B74F-AA88-8CE37F0FB74E}"/>
              </a:ext>
            </a:extLst>
          </p:cNvPr>
          <p:cNvSpPr/>
          <p:nvPr/>
        </p:nvSpPr>
        <p:spPr>
          <a:xfrm>
            <a:off x="304800" y="1590751"/>
            <a:ext cx="1262231" cy="1098659"/>
          </a:xfrm>
          <a:prstGeom prst="rect">
            <a:avLst/>
          </a:prstGeom>
          <a:noFill/>
          <a:ln>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ectangle 8">
            <a:extLst>
              <a:ext uri="{FF2B5EF4-FFF2-40B4-BE49-F238E27FC236}">
                <a16:creationId xmlns:a16="http://schemas.microsoft.com/office/drawing/2014/main" id="{5A86664C-3F44-C448-A28B-A5CBA95B4633}"/>
              </a:ext>
            </a:extLst>
          </p:cNvPr>
          <p:cNvSpPr/>
          <p:nvPr/>
        </p:nvSpPr>
        <p:spPr>
          <a:xfrm>
            <a:off x="2825676" y="1659352"/>
            <a:ext cx="5051993" cy="2869617"/>
          </a:xfrm>
          <a:prstGeom prst="rect">
            <a:avLst/>
          </a:prstGeom>
          <a:noFill/>
          <a:ln>
            <a:solidFill>
              <a:srgbClr val="FFC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TextBox 9">
            <a:extLst>
              <a:ext uri="{FF2B5EF4-FFF2-40B4-BE49-F238E27FC236}">
                <a16:creationId xmlns:a16="http://schemas.microsoft.com/office/drawing/2014/main" id="{E884DED9-5C9D-6645-8FD5-2DA7200DE1CE}"/>
              </a:ext>
            </a:extLst>
          </p:cNvPr>
          <p:cNvSpPr txBox="1"/>
          <p:nvPr/>
        </p:nvSpPr>
        <p:spPr>
          <a:xfrm>
            <a:off x="555883" y="1546415"/>
            <a:ext cx="1039067" cy="369332"/>
          </a:xfrm>
          <a:prstGeom prst="rect">
            <a:avLst/>
          </a:prstGeom>
          <a:noFill/>
        </p:spPr>
        <p:txBody>
          <a:bodyPr wrap="none" rtlCol="0">
            <a:spAutoFit/>
          </a:bodyPr>
          <a:lstStyle/>
          <a:p>
            <a:r>
              <a:rPr lang="en-US" dirty="0">
                <a:solidFill>
                  <a:srgbClr val="FF0000"/>
                </a:solidFill>
              </a:rPr>
              <a:t>Palettes</a:t>
            </a:r>
          </a:p>
        </p:txBody>
      </p:sp>
      <p:sp>
        <p:nvSpPr>
          <p:cNvPr id="11" name="TextBox 10">
            <a:extLst>
              <a:ext uri="{FF2B5EF4-FFF2-40B4-BE49-F238E27FC236}">
                <a16:creationId xmlns:a16="http://schemas.microsoft.com/office/drawing/2014/main" id="{01A1970B-4AD6-894E-B4AC-273F174BA015}"/>
              </a:ext>
            </a:extLst>
          </p:cNvPr>
          <p:cNvSpPr txBox="1"/>
          <p:nvPr/>
        </p:nvSpPr>
        <p:spPr>
          <a:xfrm>
            <a:off x="731279" y="2794857"/>
            <a:ext cx="851515" cy="369332"/>
          </a:xfrm>
          <a:prstGeom prst="rect">
            <a:avLst/>
          </a:prstGeom>
          <a:noFill/>
        </p:spPr>
        <p:txBody>
          <a:bodyPr wrap="none" rtlCol="0">
            <a:spAutoFit/>
          </a:bodyPr>
          <a:lstStyle/>
          <a:p>
            <a:r>
              <a:rPr lang="en-US" dirty="0">
                <a:solidFill>
                  <a:srgbClr val="0070C0"/>
                </a:solidFill>
              </a:rPr>
              <a:t>Nodes</a:t>
            </a:r>
          </a:p>
        </p:txBody>
      </p:sp>
      <p:sp>
        <p:nvSpPr>
          <p:cNvPr id="12" name="TextBox 11">
            <a:extLst>
              <a:ext uri="{FF2B5EF4-FFF2-40B4-BE49-F238E27FC236}">
                <a16:creationId xmlns:a16="http://schemas.microsoft.com/office/drawing/2014/main" id="{5A4C8169-1D58-3E41-9EC4-FE91B62BE87E}"/>
              </a:ext>
            </a:extLst>
          </p:cNvPr>
          <p:cNvSpPr txBox="1"/>
          <p:nvPr/>
        </p:nvSpPr>
        <p:spPr>
          <a:xfrm>
            <a:off x="6082251" y="1680176"/>
            <a:ext cx="1739579" cy="369332"/>
          </a:xfrm>
          <a:prstGeom prst="rect">
            <a:avLst/>
          </a:prstGeom>
          <a:noFill/>
        </p:spPr>
        <p:txBody>
          <a:bodyPr wrap="none" rtlCol="0">
            <a:spAutoFit/>
          </a:bodyPr>
          <a:lstStyle/>
          <a:p>
            <a:r>
              <a:rPr lang="en-US" dirty="0">
                <a:solidFill>
                  <a:srgbClr val="FFC000"/>
                </a:solidFill>
              </a:rPr>
              <a:t>Stream Canvas</a:t>
            </a:r>
          </a:p>
        </p:txBody>
      </p:sp>
      <p:sp>
        <p:nvSpPr>
          <p:cNvPr id="13" name="Rectangle 12">
            <a:extLst>
              <a:ext uri="{FF2B5EF4-FFF2-40B4-BE49-F238E27FC236}">
                <a16:creationId xmlns:a16="http://schemas.microsoft.com/office/drawing/2014/main" id="{0C0AD380-B7AF-EC4B-89C8-0BA4084B79AF}"/>
              </a:ext>
            </a:extLst>
          </p:cNvPr>
          <p:cNvSpPr/>
          <p:nvPr/>
        </p:nvSpPr>
        <p:spPr>
          <a:xfrm>
            <a:off x="320563" y="2747862"/>
            <a:ext cx="1262231" cy="1662773"/>
          </a:xfrm>
          <a:prstGeom prst="rect">
            <a:avLst/>
          </a:prstGeom>
          <a:noFill/>
          <a:ln>
            <a:solidFill>
              <a:srgbClr val="0070C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416596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75F01-5B9B-E24C-A524-DA19B115B815}"/>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2EBA4938-C87F-E14C-B213-6EA95ADD31D8}"/>
              </a:ext>
            </a:extLst>
          </p:cNvPr>
          <p:cNvSpPr>
            <a:spLocks noGrp="1"/>
          </p:cNvSpPr>
          <p:nvPr>
            <p:ph type="sldNum" sz="quarter" idx="10"/>
          </p:nvPr>
        </p:nvSpPr>
        <p:spPr/>
        <p:txBody>
          <a:bodyPr/>
          <a:lstStyle/>
          <a:p>
            <a:fld id="{D0BE6F14-FF48-0F4F-A8AA-2E3F25371E4A}" type="slidenum">
              <a:rPr lang="en-US" noProof="0" smtClean="0"/>
              <a:pPr/>
              <a:t>40</a:t>
            </a:fld>
            <a:endParaRPr lang="en-US" noProof="0"/>
          </a:p>
        </p:txBody>
      </p:sp>
      <p:pic>
        <p:nvPicPr>
          <p:cNvPr id="8" name="Picture 7">
            <a:extLst>
              <a:ext uri="{FF2B5EF4-FFF2-40B4-BE49-F238E27FC236}">
                <a16:creationId xmlns:a16="http://schemas.microsoft.com/office/drawing/2014/main" id="{E4DDB61E-7502-B448-BFA3-E9B7BADD29E2}"/>
              </a:ext>
            </a:extLst>
          </p:cNvPr>
          <p:cNvPicPr>
            <a:picLocks noChangeAspect="1"/>
          </p:cNvPicPr>
          <p:nvPr/>
        </p:nvPicPr>
        <p:blipFill>
          <a:blip r:embed="rId2"/>
          <a:stretch>
            <a:fillRect/>
          </a:stretch>
        </p:blipFill>
        <p:spPr>
          <a:xfrm>
            <a:off x="304800" y="330024"/>
            <a:ext cx="8950362" cy="2616373"/>
          </a:xfrm>
          <a:prstGeom prst="rect">
            <a:avLst/>
          </a:prstGeom>
        </p:spPr>
      </p:pic>
      <p:pic>
        <p:nvPicPr>
          <p:cNvPr id="9" name="Picture 8">
            <a:extLst>
              <a:ext uri="{FF2B5EF4-FFF2-40B4-BE49-F238E27FC236}">
                <a16:creationId xmlns:a16="http://schemas.microsoft.com/office/drawing/2014/main" id="{57ABCF2C-C3C3-0D4C-9AE0-7F87F6EED826}"/>
              </a:ext>
            </a:extLst>
          </p:cNvPr>
          <p:cNvPicPr>
            <a:picLocks noChangeAspect="1"/>
          </p:cNvPicPr>
          <p:nvPr/>
        </p:nvPicPr>
        <p:blipFill>
          <a:blip r:embed="rId3"/>
          <a:stretch>
            <a:fillRect/>
          </a:stretch>
        </p:blipFill>
        <p:spPr>
          <a:xfrm>
            <a:off x="787412" y="3135512"/>
            <a:ext cx="2590489" cy="3087132"/>
          </a:xfrm>
          <a:prstGeom prst="rect">
            <a:avLst/>
          </a:prstGeom>
        </p:spPr>
      </p:pic>
      <p:pic>
        <p:nvPicPr>
          <p:cNvPr id="10" name="Picture 9">
            <a:extLst>
              <a:ext uri="{FF2B5EF4-FFF2-40B4-BE49-F238E27FC236}">
                <a16:creationId xmlns:a16="http://schemas.microsoft.com/office/drawing/2014/main" id="{70B49CF1-1B95-1541-BBC1-455606700F9E}"/>
              </a:ext>
            </a:extLst>
          </p:cNvPr>
          <p:cNvPicPr>
            <a:picLocks noChangeAspect="1"/>
          </p:cNvPicPr>
          <p:nvPr/>
        </p:nvPicPr>
        <p:blipFill>
          <a:blip r:embed="rId4"/>
          <a:stretch>
            <a:fillRect/>
          </a:stretch>
        </p:blipFill>
        <p:spPr>
          <a:xfrm>
            <a:off x="3713077" y="4341325"/>
            <a:ext cx="8174123" cy="1753304"/>
          </a:xfrm>
          <a:prstGeom prst="rect">
            <a:avLst/>
          </a:prstGeom>
        </p:spPr>
      </p:pic>
    </p:spTree>
    <p:extLst>
      <p:ext uri="{BB962C8B-B14F-4D97-AF65-F5344CB8AC3E}">
        <p14:creationId xmlns:p14="http://schemas.microsoft.com/office/powerpoint/2010/main" val="972304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629AE-9105-624A-B2FE-ECF0BC5D5E26}"/>
              </a:ext>
            </a:extLst>
          </p:cNvPr>
          <p:cNvSpPr>
            <a:spLocks noGrp="1"/>
          </p:cNvSpPr>
          <p:nvPr>
            <p:ph type="title"/>
          </p:nvPr>
        </p:nvSpPr>
        <p:spPr/>
        <p:txBody>
          <a:bodyPr/>
          <a:lstStyle/>
          <a:p>
            <a:r>
              <a:rPr lang="en-US" dirty="0"/>
              <a:t>Exercises</a:t>
            </a:r>
          </a:p>
        </p:txBody>
      </p:sp>
      <p:sp>
        <p:nvSpPr>
          <p:cNvPr id="3" name="Slide Number Placeholder 2">
            <a:extLst>
              <a:ext uri="{FF2B5EF4-FFF2-40B4-BE49-F238E27FC236}">
                <a16:creationId xmlns:a16="http://schemas.microsoft.com/office/drawing/2014/main" id="{79F1F46F-A01E-584E-8D12-41710B9BD9CE}"/>
              </a:ext>
            </a:extLst>
          </p:cNvPr>
          <p:cNvSpPr>
            <a:spLocks noGrp="1"/>
          </p:cNvSpPr>
          <p:nvPr>
            <p:ph type="sldNum" sz="quarter" idx="10"/>
          </p:nvPr>
        </p:nvSpPr>
        <p:spPr/>
        <p:txBody>
          <a:bodyPr/>
          <a:lstStyle/>
          <a:p>
            <a:fld id="{D0BE6F14-FF48-0F4F-A8AA-2E3F25371E4A}" type="slidenum">
              <a:rPr lang="en-US" noProof="0" smtClean="0"/>
              <a:pPr/>
              <a:t>41</a:t>
            </a:fld>
            <a:endParaRPr lang="en-US" noProof="0"/>
          </a:p>
        </p:txBody>
      </p:sp>
      <p:sp>
        <p:nvSpPr>
          <p:cNvPr id="4" name="Text Placeholder 3">
            <a:extLst>
              <a:ext uri="{FF2B5EF4-FFF2-40B4-BE49-F238E27FC236}">
                <a16:creationId xmlns:a16="http://schemas.microsoft.com/office/drawing/2014/main" id="{E53A0AF0-9CDF-8B48-89F8-0C0D7B687229}"/>
              </a:ext>
            </a:extLst>
          </p:cNvPr>
          <p:cNvSpPr>
            <a:spLocks noGrp="1"/>
          </p:cNvSpPr>
          <p:nvPr>
            <p:ph type="body" sz="quarter" idx="12"/>
          </p:nvPr>
        </p:nvSpPr>
        <p:spPr>
          <a:xfrm>
            <a:off x="304800" y="783545"/>
            <a:ext cx="11582400" cy="969055"/>
          </a:xfrm>
        </p:spPr>
        <p:txBody>
          <a:bodyPr/>
          <a:lstStyle/>
          <a:p>
            <a:r>
              <a:rPr lang="en-US" sz="1400" dirty="0"/>
              <a:t>We will use data from the travel company that we used previously for the exercises in Lesson 5. In that lesson the data file had already been combined; here our job is to combine separate files to create the merged holidays file. </a:t>
            </a:r>
          </a:p>
        </p:txBody>
      </p:sp>
      <p:pic>
        <p:nvPicPr>
          <p:cNvPr id="5" name="Picture 4">
            <a:extLst>
              <a:ext uri="{FF2B5EF4-FFF2-40B4-BE49-F238E27FC236}">
                <a16:creationId xmlns:a16="http://schemas.microsoft.com/office/drawing/2014/main" id="{6678DDCA-3F68-BC4B-8189-8FF48A7E55CB}"/>
              </a:ext>
            </a:extLst>
          </p:cNvPr>
          <p:cNvPicPr>
            <a:picLocks noChangeAspect="1"/>
          </p:cNvPicPr>
          <p:nvPr/>
        </p:nvPicPr>
        <p:blipFill>
          <a:blip r:embed="rId2"/>
          <a:stretch>
            <a:fillRect/>
          </a:stretch>
        </p:blipFill>
        <p:spPr>
          <a:xfrm>
            <a:off x="228600" y="1268072"/>
            <a:ext cx="5323115" cy="2280671"/>
          </a:xfrm>
          <a:prstGeom prst="rect">
            <a:avLst/>
          </a:prstGeom>
        </p:spPr>
      </p:pic>
      <p:pic>
        <p:nvPicPr>
          <p:cNvPr id="6" name="Picture 5">
            <a:extLst>
              <a:ext uri="{FF2B5EF4-FFF2-40B4-BE49-F238E27FC236}">
                <a16:creationId xmlns:a16="http://schemas.microsoft.com/office/drawing/2014/main" id="{2FC329A8-2E89-C946-81FE-341AF8A4676D}"/>
              </a:ext>
            </a:extLst>
          </p:cNvPr>
          <p:cNvPicPr>
            <a:picLocks noChangeAspect="1"/>
          </p:cNvPicPr>
          <p:nvPr/>
        </p:nvPicPr>
        <p:blipFill>
          <a:blip r:embed="rId3"/>
          <a:stretch>
            <a:fillRect/>
          </a:stretch>
        </p:blipFill>
        <p:spPr>
          <a:xfrm>
            <a:off x="114300" y="3811012"/>
            <a:ext cx="5551714" cy="1541916"/>
          </a:xfrm>
          <a:prstGeom prst="rect">
            <a:avLst/>
          </a:prstGeom>
        </p:spPr>
      </p:pic>
      <p:sp>
        <p:nvSpPr>
          <p:cNvPr id="7" name="Rectangle 6">
            <a:extLst>
              <a:ext uri="{FF2B5EF4-FFF2-40B4-BE49-F238E27FC236}">
                <a16:creationId xmlns:a16="http://schemas.microsoft.com/office/drawing/2014/main" id="{0EC3DE78-A5DD-7D45-870E-2EDA089C11D0}"/>
              </a:ext>
            </a:extLst>
          </p:cNvPr>
          <p:cNvSpPr/>
          <p:nvPr/>
        </p:nvSpPr>
        <p:spPr>
          <a:xfrm>
            <a:off x="5791200" y="1289515"/>
            <a:ext cx="6096000" cy="2123658"/>
          </a:xfrm>
          <a:prstGeom prst="rect">
            <a:avLst/>
          </a:prstGeom>
        </p:spPr>
        <p:txBody>
          <a:bodyPr>
            <a:spAutoFit/>
          </a:bodyPr>
          <a:lstStyle/>
          <a:p>
            <a:r>
              <a:rPr lang="en-US" sz="1200" dirty="0"/>
              <a:t>1.	Begin a new stream (File ... New Stream).</a:t>
            </a:r>
          </a:p>
          <a:p>
            <a:r>
              <a:rPr lang="en-US" sz="1200" dirty="0"/>
              <a:t>2.	Select the Var. File node from the Sources palette and place it on the stream canvas. Edit the node and set the file to </a:t>
            </a:r>
            <a:r>
              <a:rPr lang="en-US" sz="1200" dirty="0" err="1"/>
              <a:t>custtravell.dat</a:t>
            </a:r>
            <a:r>
              <a:rPr lang="en-US" sz="1200" dirty="0"/>
              <a:t> held in the c:\Train\</a:t>
            </a:r>
            <a:r>
              <a:rPr lang="en-US" sz="1200" dirty="0" err="1"/>
              <a:t>Modelerlntro</a:t>
            </a:r>
            <a:r>
              <a:rPr lang="en-US" sz="1200" dirty="0"/>
              <a:t> directory. Make sure PASW Modeler reads field names from the first line of the file.</a:t>
            </a:r>
          </a:p>
          <a:p>
            <a:r>
              <a:rPr lang="en-US" sz="1200" dirty="0"/>
              <a:t>3.	Repeat step 2 for the other two files, </a:t>
            </a:r>
            <a:r>
              <a:rPr lang="en-US" sz="1200" dirty="0" err="1"/>
              <a:t>custtrave</a:t>
            </a:r>
            <a:r>
              <a:rPr lang="en-US" sz="1200" dirty="0"/>
              <a:t>/2.dat and </a:t>
            </a:r>
            <a:r>
              <a:rPr lang="en-US" sz="1200" dirty="0" err="1"/>
              <a:t>holtravel.dat</a:t>
            </a:r>
            <a:r>
              <a:rPr lang="en-US" sz="1200" dirty="0"/>
              <a:t>. Both files contain field names.</a:t>
            </a:r>
          </a:p>
          <a:p>
            <a:r>
              <a:rPr lang="en-US" sz="1200" dirty="0"/>
              <a:t>4.	Select three Table nodes from the Output palette and place them next to each of the Var. File nodes. Connect each of the source nodes to a Table node and run each stream. Check each table to ensure that the data files are being read into PASW Modeler correctly.</a:t>
            </a:r>
          </a:p>
        </p:txBody>
      </p:sp>
      <p:sp>
        <p:nvSpPr>
          <p:cNvPr id="8" name="Rectangle 7">
            <a:extLst>
              <a:ext uri="{FF2B5EF4-FFF2-40B4-BE49-F238E27FC236}">
                <a16:creationId xmlns:a16="http://schemas.microsoft.com/office/drawing/2014/main" id="{3AEA63C9-DF31-1746-B996-2334F53E9F71}"/>
              </a:ext>
            </a:extLst>
          </p:cNvPr>
          <p:cNvSpPr/>
          <p:nvPr/>
        </p:nvSpPr>
        <p:spPr>
          <a:xfrm>
            <a:off x="5791200" y="3432699"/>
            <a:ext cx="6096000" cy="276999"/>
          </a:xfrm>
          <a:prstGeom prst="rect">
            <a:avLst/>
          </a:prstGeom>
        </p:spPr>
        <p:txBody>
          <a:bodyPr>
            <a:spAutoFit/>
          </a:bodyPr>
          <a:lstStyle/>
          <a:p>
            <a:r>
              <a:rPr lang="en-US" sz="1200" dirty="0"/>
              <a:t>First join the two customer data files using the Append node.</a:t>
            </a:r>
          </a:p>
        </p:txBody>
      </p:sp>
      <p:sp>
        <p:nvSpPr>
          <p:cNvPr id="9" name="Rectangle 8">
            <a:extLst>
              <a:ext uri="{FF2B5EF4-FFF2-40B4-BE49-F238E27FC236}">
                <a16:creationId xmlns:a16="http://schemas.microsoft.com/office/drawing/2014/main" id="{18F09709-E0EE-784E-93E3-F2A7E9AB8B29}"/>
              </a:ext>
            </a:extLst>
          </p:cNvPr>
          <p:cNvSpPr/>
          <p:nvPr/>
        </p:nvSpPr>
        <p:spPr>
          <a:xfrm>
            <a:off x="5791200" y="3811012"/>
            <a:ext cx="6096000" cy="3046988"/>
          </a:xfrm>
          <a:prstGeom prst="rect">
            <a:avLst/>
          </a:prstGeom>
        </p:spPr>
        <p:txBody>
          <a:bodyPr>
            <a:spAutoFit/>
          </a:bodyPr>
          <a:lstStyle/>
          <a:p>
            <a:r>
              <a:rPr lang="en-US" sz="1200" dirty="0"/>
              <a:t>5. Connect the two customer source nodes to an Append node. Edit the Append node and ensure that </a:t>
            </a:r>
            <a:r>
              <a:rPr lang="en-US" sz="1200" dirty="0" err="1"/>
              <a:t>custtravell.dat</a:t>
            </a:r>
            <a:r>
              <a:rPr lang="en-US" sz="1200" dirty="0"/>
              <a:t> is the first file in the list.</a:t>
            </a:r>
          </a:p>
          <a:p>
            <a:endParaRPr lang="en-US" sz="1200" dirty="0"/>
          </a:p>
          <a:p>
            <a:r>
              <a:rPr lang="en-US" sz="1200" dirty="0"/>
              <a:t>6. Connect a Table node to the Append node and run this section of the stream. Have the two files been successfully joined?</a:t>
            </a:r>
          </a:p>
          <a:p>
            <a:endParaRPr lang="en-US" sz="1200" dirty="0"/>
          </a:p>
          <a:p>
            <a:r>
              <a:rPr lang="en-US" sz="1200" dirty="0"/>
              <a:t>Now merge the holiday information onto the combined customer files.</a:t>
            </a:r>
          </a:p>
          <a:p>
            <a:endParaRPr lang="en-US" sz="1200" dirty="0"/>
          </a:p>
          <a:p>
            <a:r>
              <a:rPr lang="en-US" sz="1200" dirty="0"/>
              <a:t>7.	Connect the Append node and the source node labeled </a:t>
            </a:r>
            <a:r>
              <a:rPr lang="en-US" sz="1200" dirty="0" err="1"/>
              <a:t>holtravel.dat</a:t>
            </a:r>
            <a:r>
              <a:rPr lang="en-US" sz="1200" dirty="0"/>
              <a:t> to a Merge node. Edit the Merge node.</a:t>
            </a:r>
          </a:p>
          <a:p>
            <a:r>
              <a:rPr lang="en-US" sz="1200" dirty="0"/>
              <a:t>8.	In the Merge tab, select the keys method of merging. Choose the appropriate field as the merge key. Select the Include matching and non-matching records (full outer join) option.</a:t>
            </a:r>
          </a:p>
          <a:p>
            <a:r>
              <a:rPr lang="en-US" sz="1200" dirty="0"/>
              <a:t>9.	Connect a Table node to the Merge node and run this section of the stream. Have the files been successfully merged?</a:t>
            </a:r>
          </a:p>
          <a:p>
            <a:r>
              <a:rPr lang="en-US" sz="1200" dirty="0"/>
              <a:t>10.	Save the stream as ExerLesson8.str</a:t>
            </a:r>
          </a:p>
        </p:txBody>
      </p:sp>
    </p:spTree>
    <p:extLst>
      <p:ext uri="{BB962C8B-B14F-4D97-AF65-F5344CB8AC3E}">
        <p14:creationId xmlns:p14="http://schemas.microsoft.com/office/powerpoint/2010/main" val="21125153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080B-1251-AB4B-8C11-B88B919C400B}"/>
              </a:ext>
            </a:extLst>
          </p:cNvPr>
          <p:cNvSpPr>
            <a:spLocks noGrp="1"/>
          </p:cNvSpPr>
          <p:nvPr>
            <p:ph type="title"/>
          </p:nvPr>
        </p:nvSpPr>
        <p:spPr/>
        <p:txBody>
          <a:bodyPr/>
          <a:lstStyle/>
          <a:p>
            <a:r>
              <a:rPr lang="en-US" dirty="0"/>
              <a:t>Aggregating Data</a:t>
            </a:r>
          </a:p>
        </p:txBody>
      </p:sp>
      <p:sp>
        <p:nvSpPr>
          <p:cNvPr id="3" name="Slide Number Placeholder 2">
            <a:extLst>
              <a:ext uri="{FF2B5EF4-FFF2-40B4-BE49-F238E27FC236}">
                <a16:creationId xmlns:a16="http://schemas.microsoft.com/office/drawing/2014/main" id="{ADE31C8E-2FA9-6248-824A-730B41312387}"/>
              </a:ext>
            </a:extLst>
          </p:cNvPr>
          <p:cNvSpPr>
            <a:spLocks noGrp="1"/>
          </p:cNvSpPr>
          <p:nvPr>
            <p:ph type="sldNum" sz="quarter" idx="10"/>
          </p:nvPr>
        </p:nvSpPr>
        <p:spPr/>
        <p:txBody>
          <a:bodyPr/>
          <a:lstStyle/>
          <a:p>
            <a:fld id="{D0BE6F14-FF48-0F4F-A8AA-2E3F25371E4A}" type="slidenum">
              <a:rPr lang="en-US" noProof="0" smtClean="0"/>
              <a:pPr/>
              <a:t>42</a:t>
            </a:fld>
            <a:endParaRPr lang="en-US" noProof="0"/>
          </a:p>
        </p:txBody>
      </p:sp>
      <p:sp>
        <p:nvSpPr>
          <p:cNvPr id="4" name="Text Placeholder 3">
            <a:extLst>
              <a:ext uri="{FF2B5EF4-FFF2-40B4-BE49-F238E27FC236}">
                <a16:creationId xmlns:a16="http://schemas.microsoft.com/office/drawing/2014/main" id="{E655F9D7-08DC-9747-B7A7-815D9A62BBD7}"/>
              </a:ext>
            </a:extLst>
          </p:cNvPr>
          <p:cNvSpPr>
            <a:spLocks noGrp="1"/>
          </p:cNvSpPr>
          <p:nvPr>
            <p:ph type="body" sz="quarter" idx="12"/>
          </p:nvPr>
        </p:nvSpPr>
        <p:spPr/>
        <p:txBody>
          <a:bodyPr/>
          <a:lstStyle/>
          <a:p>
            <a:r>
              <a:rPr lang="en-US" dirty="0"/>
              <a:t>•	Introduce the Aggregate node to create summary records</a:t>
            </a:r>
          </a:p>
          <a:p>
            <a:r>
              <a:rPr lang="en-US" dirty="0"/>
              <a:t>•	Introduce the </a:t>
            </a:r>
            <a:r>
              <a:rPr lang="en-US" dirty="0" err="1"/>
              <a:t>SetToFlag</a:t>
            </a:r>
            <a:r>
              <a:rPr lang="en-US" dirty="0"/>
              <a:t> node to transform a categorical field into a collection of flag fields</a:t>
            </a:r>
          </a:p>
          <a:p>
            <a:r>
              <a:rPr lang="en-US" dirty="0"/>
              <a:t>•	Use the Merge node to combine the output from the Aggregate and </a:t>
            </a:r>
            <a:r>
              <a:rPr lang="en-US" dirty="0" err="1"/>
              <a:t>SetToFlag</a:t>
            </a:r>
            <a:r>
              <a:rPr lang="en-US" dirty="0"/>
              <a:t> nodes</a:t>
            </a:r>
          </a:p>
          <a:p>
            <a:r>
              <a:rPr lang="en-US" dirty="0"/>
              <a:t>•	Introduce the Restructure node</a:t>
            </a:r>
          </a:p>
          <a:p>
            <a:pPr marL="342900" indent="-342900">
              <a:buFont typeface="Arial" panose="020B0604020202020204" pitchFamily="34" charset="0"/>
              <a:buChar char="•"/>
            </a:pPr>
            <a:r>
              <a:rPr lang="en-US" dirty="0"/>
              <a:t>    Data : </a:t>
            </a:r>
            <a:r>
              <a:rPr lang="en-US" dirty="0" err="1"/>
              <a:t>Fulldata.txt</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547572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5D66C-DB79-AF42-8176-004E02AC3E12}"/>
              </a:ext>
            </a:extLst>
          </p:cNvPr>
          <p:cNvSpPr>
            <a:spLocks noGrp="1"/>
          </p:cNvSpPr>
          <p:nvPr>
            <p:ph type="title"/>
          </p:nvPr>
        </p:nvSpPr>
        <p:spPr/>
        <p:txBody>
          <a:bodyPr/>
          <a:lstStyle/>
          <a:p>
            <a:r>
              <a:rPr lang="en-US" dirty="0"/>
              <a:t>Summarizing Data Using the Aggregate Node</a:t>
            </a:r>
          </a:p>
        </p:txBody>
      </p:sp>
      <p:sp>
        <p:nvSpPr>
          <p:cNvPr id="3" name="Slide Number Placeholder 2">
            <a:extLst>
              <a:ext uri="{FF2B5EF4-FFF2-40B4-BE49-F238E27FC236}">
                <a16:creationId xmlns:a16="http://schemas.microsoft.com/office/drawing/2014/main" id="{8062B3C8-16AE-BF48-BCFD-552A4958047C}"/>
              </a:ext>
            </a:extLst>
          </p:cNvPr>
          <p:cNvSpPr>
            <a:spLocks noGrp="1"/>
          </p:cNvSpPr>
          <p:nvPr>
            <p:ph type="sldNum" sz="quarter" idx="10"/>
          </p:nvPr>
        </p:nvSpPr>
        <p:spPr/>
        <p:txBody>
          <a:bodyPr/>
          <a:lstStyle/>
          <a:p>
            <a:fld id="{D0BE6F14-FF48-0F4F-A8AA-2E3F25371E4A}" type="slidenum">
              <a:rPr lang="en-US" noProof="0" smtClean="0"/>
              <a:pPr/>
              <a:t>43</a:t>
            </a:fld>
            <a:endParaRPr lang="en-US" noProof="0"/>
          </a:p>
        </p:txBody>
      </p:sp>
      <p:sp>
        <p:nvSpPr>
          <p:cNvPr id="4" name="Text Placeholder 3">
            <a:extLst>
              <a:ext uri="{FF2B5EF4-FFF2-40B4-BE49-F238E27FC236}">
                <a16:creationId xmlns:a16="http://schemas.microsoft.com/office/drawing/2014/main" id="{6734CF87-2CB0-F944-9FFA-09AADE34E1E3}"/>
              </a:ext>
            </a:extLst>
          </p:cNvPr>
          <p:cNvSpPr>
            <a:spLocks noGrp="1"/>
          </p:cNvSpPr>
          <p:nvPr>
            <p:ph type="body" sz="quarter" idx="12"/>
          </p:nvPr>
        </p:nvSpPr>
        <p:spPr>
          <a:xfrm>
            <a:off x="304800" y="935736"/>
            <a:ext cx="11582400" cy="4854575"/>
          </a:xfrm>
        </p:spPr>
        <p:txBody>
          <a:bodyPr/>
          <a:lstStyle/>
          <a:p>
            <a:pPr marL="457200" indent="-457200">
              <a:buAutoNum type="arabicPeriod"/>
            </a:pPr>
            <a:r>
              <a:rPr lang="en-US" dirty="0"/>
              <a:t>example: </a:t>
            </a:r>
          </a:p>
          <a:p>
            <a:pPr marL="573612" lvl="1" indent="-342900">
              <a:buFont typeface="Arial" panose="020B0604020202020204" pitchFamily="34" charset="0"/>
              <a:buChar char="•"/>
            </a:pPr>
            <a:r>
              <a:rPr lang="en-US" dirty="0"/>
              <a:t>A data file, containing information on individual purchases can be replaced by a file containing summary information on individual customers, such as total amount spent.</a:t>
            </a:r>
          </a:p>
          <a:p>
            <a:pPr marL="573612" lvl="1" indent="-342900">
              <a:buFont typeface="Arial" panose="020B0604020202020204" pitchFamily="34" charset="0"/>
              <a:buChar char="•"/>
            </a:pPr>
            <a:r>
              <a:rPr lang="en-US" dirty="0"/>
              <a:t>A data file in which a record contains end-of-month account balances for different accounts can be replaced by a file with one record per account containing average end-of-month balances for the year.</a:t>
            </a:r>
          </a:p>
          <a:p>
            <a:pPr marL="573612" lvl="1" indent="-342900">
              <a:buFont typeface="Arial" panose="020B0604020202020204" pitchFamily="34" charset="0"/>
              <a:buChar char="•"/>
            </a:pPr>
            <a:r>
              <a:rPr lang="en-US" dirty="0"/>
              <a:t>Information held on individuals, such as age, can be summarized into information representing each household, such as average age</a:t>
            </a:r>
          </a:p>
          <a:p>
            <a:pPr marL="457200" indent="-457200">
              <a:buFont typeface="+mj-lt"/>
              <a:buAutoNum type="arabicPeriod"/>
            </a:pPr>
            <a:r>
              <a:rPr lang="en-US" dirty="0"/>
              <a:t>During aggregation at least one key field must be specified. The key field defines the group of records that are to be replaced by one record, and multiple key fields may be used. For example, if summarizing purchase data into customer data, the key field will be a unique customer reference number/ID or a combination of fields that are used to uniquely identify each customer. </a:t>
            </a:r>
          </a:p>
        </p:txBody>
      </p:sp>
      <p:pic>
        <p:nvPicPr>
          <p:cNvPr id="5" name="Picture 4">
            <a:extLst>
              <a:ext uri="{FF2B5EF4-FFF2-40B4-BE49-F238E27FC236}">
                <a16:creationId xmlns:a16="http://schemas.microsoft.com/office/drawing/2014/main" id="{8626C75C-16ED-F449-AB56-D83A1DB33DB4}"/>
              </a:ext>
            </a:extLst>
          </p:cNvPr>
          <p:cNvPicPr>
            <a:picLocks noChangeAspect="1"/>
          </p:cNvPicPr>
          <p:nvPr/>
        </p:nvPicPr>
        <p:blipFill>
          <a:blip r:embed="rId3"/>
          <a:stretch>
            <a:fillRect/>
          </a:stretch>
        </p:blipFill>
        <p:spPr>
          <a:xfrm>
            <a:off x="633186" y="4811252"/>
            <a:ext cx="4341585" cy="2046747"/>
          </a:xfrm>
          <a:prstGeom prst="rect">
            <a:avLst/>
          </a:prstGeom>
        </p:spPr>
      </p:pic>
      <p:pic>
        <p:nvPicPr>
          <p:cNvPr id="6" name="Picture 5">
            <a:extLst>
              <a:ext uri="{FF2B5EF4-FFF2-40B4-BE49-F238E27FC236}">
                <a16:creationId xmlns:a16="http://schemas.microsoft.com/office/drawing/2014/main" id="{FB067AD6-0032-E24D-92C7-41D2FBF615B5}"/>
              </a:ext>
            </a:extLst>
          </p:cNvPr>
          <p:cNvPicPr>
            <a:picLocks noChangeAspect="1"/>
          </p:cNvPicPr>
          <p:nvPr/>
        </p:nvPicPr>
        <p:blipFill>
          <a:blip r:embed="rId4"/>
          <a:stretch>
            <a:fillRect/>
          </a:stretch>
        </p:blipFill>
        <p:spPr>
          <a:xfrm>
            <a:off x="5600700" y="5089107"/>
            <a:ext cx="5410200" cy="1346200"/>
          </a:xfrm>
          <a:prstGeom prst="rect">
            <a:avLst/>
          </a:prstGeom>
        </p:spPr>
      </p:pic>
      <p:sp>
        <p:nvSpPr>
          <p:cNvPr id="7" name="Rectangle 6">
            <a:extLst>
              <a:ext uri="{FF2B5EF4-FFF2-40B4-BE49-F238E27FC236}">
                <a16:creationId xmlns:a16="http://schemas.microsoft.com/office/drawing/2014/main" id="{307C9B7A-C955-684F-BAAF-175AD7262080}"/>
              </a:ext>
            </a:extLst>
          </p:cNvPr>
          <p:cNvSpPr/>
          <p:nvPr/>
        </p:nvSpPr>
        <p:spPr>
          <a:xfrm>
            <a:off x="1519463" y="4811252"/>
            <a:ext cx="1016908" cy="2046748"/>
          </a:xfrm>
          <a:prstGeom prst="rect">
            <a:avLst/>
          </a:prstGeom>
          <a:noFill/>
          <a:ln>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Rectangle 7">
            <a:extLst>
              <a:ext uri="{FF2B5EF4-FFF2-40B4-BE49-F238E27FC236}">
                <a16:creationId xmlns:a16="http://schemas.microsoft.com/office/drawing/2014/main" id="{5714CA92-7691-1347-AB20-FC85927429D2}"/>
              </a:ext>
            </a:extLst>
          </p:cNvPr>
          <p:cNvSpPr/>
          <p:nvPr/>
        </p:nvSpPr>
        <p:spPr>
          <a:xfrm>
            <a:off x="5693229" y="5089107"/>
            <a:ext cx="1184727" cy="1346200"/>
          </a:xfrm>
          <a:prstGeom prst="rect">
            <a:avLst/>
          </a:prstGeom>
          <a:noFill/>
          <a:ln>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016361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A5FD6-3307-8044-ADAB-077E745F724D}"/>
              </a:ext>
            </a:extLst>
          </p:cNvPr>
          <p:cNvSpPr>
            <a:spLocks noGrp="1"/>
          </p:cNvSpPr>
          <p:nvPr>
            <p:ph type="title"/>
          </p:nvPr>
        </p:nvSpPr>
        <p:spPr>
          <a:xfrm>
            <a:off x="304800" y="268224"/>
            <a:ext cx="3418114" cy="667512"/>
          </a:xfrm>
        </p:spPr>
        <p:txBody>
          <a:bodyPr/>
          <a:lstStyle/>
          <a:p>
            <a:endParaRPr lang="en-US" dirty="0"/>
          </a:p>
        </p:txBody>
      </p:sp>
      <p:sp>
        <p:nvSpPr>
          <p:cNvPr id="3" name="Slide Number Placeholder 2">
            <a:extLst>
              <a:ext uri="{FF2B5EF4-FFF2-40B4-BE49-F238E27FC236}">
                <a16:creationId xmlns:a16="http://schemas.microsoft.com/office/drawing/2014/main" id="{93045630-5D6D-8D40-AD40-E9FC15BE154E}"/>
              </a:ext>
            </a:extLst>
          </p:cNvPr>
          <p:cNvSpPr>
            <a:spLocks noGrp="1"/>
          </p:cNvSpPr>
          <p:nvPr>
            <p:ph type="sldNum" sz="quarter" idx="10"/>
          </p:nvPr>
        </p:nvSpPr>
        <p:spPr/>
        <p:txBody>
          <a:bodyPr/>
          <a:lstStyle/>
          <a:p>
            <a:fld id="{D0BE6F14-FF48-0F4F-A8AA-2E3F25371E4A}" type="slidenum">
              <a:rPr lang="en-US" noProof="0" smtClean="0"/>
              <a:pPr/>
              <a:t>44</a:t>
            </a:fld>
            <a:endParaRPr lang="en-US" noProof="0"/>
          </a:p>
        </p:txBody>
      </p:sp>
      <p:sp>
        <p:nvSpPr>
          <p:cNvPr id="4" name="Text Placeholder 3">
            <a:extLst>
              <a:ext uri="{FF2B5EF4-FFF2-40B4-BE49-F238E27FC236}">
                <a16:creationId xmlns:a16="http://schemas.microsoft.com/office/drawing/2014/main" id="{0CF9D0EF-3A9F-0F40-A720-765BD6CA326E}"/>
              </a:ext>
            </a:extLst>
          </p:cNvPr>
          <p:cNvSpPr>
            <a:spLocks noGrp="1"/>
          </p:cNvSpPr>
          <p:nvPr>
            <p:ph type="body" sz="quarter" idx="12"/>
          </p:nvPr>
        </p:nvSpPr>
        <p:spPr>
          <a:xfrm>
            <a:off x="304800" y="1208088"/>
            <a:ext cx="4561114" cy="4854575"/>
          </a:xfrm>
        </p:spPr>
        <p:txBody>
          <a:bodyPr/>
          <a:lstStyle/>
          <a:p>
            <a:pPr marL="457200" indent="-457200">
              <a:buAutoNum type="arabicPeriod"/>
            </a:pPr>
            <a:r>
              <a:rPr lang="en-US" dirty="0"/>
              <a:t>Place a Sort node from the Record Ops palette to the right of the Type node Connect the Type node to the Sort node </a:t>
            </a:r>
          </a:p>
          <a:p>
            <a:pPr marL="457200" indent="-457200">
              <a:buAutoNum type="arabicPeriod"/>
            </a:pPr>
            <a:r>
              <a:rPr lang="en-US" dirty="0"/>
              <a:t>Edit the Sort node </a:t>
            </a:r>
          </a:p>
          <a:p>
            <a:pPr marL="457200" indent="-457200">
              <a:buAutoNum type="arabicPeriod"/>
            </a:pPr>
            <a:r>
              <a:rPr lang="en-US" dirty="0"/>
              <a:t>Select ID in the Sort by: field box</a:t>
            </a:r>
          </a:p>
          <a:p>
            <a:pPr marL="457200" indent="-457200">
              <a:buAutoNum type="arabicPeriod"/>
            </a:pPr>
            <a:r>
              <a:rPr lang="en-US" dirty="0"/>
              <a:t>Click OK to return to the Stream Canvas </a:t>
            </a:r>
          </a:p>
          <a:p>
            <a:pPr marL="457200" indent="-457200">
              <a:buAutoNum type="arabicPeriod"/>
            </a:pPr>
            <a:r>
              <a:rPr lang="en-US" dirty="0"/>
              <a:t>Place an Aggregate node from the Record Ops palette to the right of the Sort node Connect the Sort node to the Aggregate node </a:t>
            </a:r>
          </a:p>
          <a:p>
            <a:pPr marL="457200" indent="-457200">
              <a:buAutoNum type="arabicPeriod"/>
            </a:pPr>
            <a:r>
              <a:rPr lang="en-US" dirty="0"/>
              <a:t>Edit the Aggregate node </a:t>
            </a:r>
          </a:p>
        </p:txBody>
      </p:sp>
      <p:sp>
        <p:nvSpPr>
          <p:cNvPr id="7" name="Rectangle 6">
            <a:extLst>
              <a:ext uri="{FF2B5EF4-FFF2-40B4-BE49-F238E27FC236}">
                <a16:creationId xmlns:a16="http://schemas.microsoft.com/office/drawing/2014/main" id="{DA4E4339-8900-F047-9AC8-F4A653EE6B46}"/>
              </a:ext>
            </a:extLst>
          </p:cNvPr>
          <p:cNvSpPr/>
          <p:nvPr/>
        </p:nvSpPr>
        <p:spPr>
          <a:xfrm>
            <a:off x="9336258" y="4680416"/>
            <a:ext cx="2173570" cy="1938992"/>
          </a:xfrm>
          <a:prstGeom prst="rect">
            <a:avLst/>
          </a:prstGeom>
        </p:spPr>
        <p:txBody>
          <a:bodyPr wrap="square">
            <a:spAutoFit/>
          </a:bodyPr>
          <a:lstStyle/>
          <a:p>
            <a:r>
              <a:rPr lang="en-US" sz="1200" dirty="0"/>
              <a:t>If the Keys are contiguous check box is selected, values for the key fields will only be treated as equal if they occur in adjacent records. If the data stream is already sorted in order of the key fields, checking Keys are contiguous will make the aggregation more efficient. </a:t>
            </a:r>
          </a:p>
        </p:txBody>
      </p:sp>
      <p:pic>
        <p:nvPicPr>
          <p:cNvPr id="8" name="Picture 7">
            <a:extLst>
              <a:ext uri="{FF2B5EF4-FFF2-40B4-BE49-F238E27FC236}">
                <a16:creationId xmlns:a16="http://schemas.microsoft.com/office/drawing/2014/main" id="{E16B7BAF-9C58-054F-A033-0BA228B83201}"/>
              </a:ext>
            </a:extLst>
          </p:cNvPr>
          <p:cNvPicPr>
            <a:picLocks noChangeAspect="1"/>
          </p:cNvPicPr>
          <p:nvPr/>
        </p:nvPicPr>
        <p:blipFill>
          <a:blip r:embed="rId2"/>
          <a:stretch>
            <a:fillRect/>
          </a:stretch>
        </p:blipFill>
        <p:spPr>
          <a:xfrm>
            <a:off x="4775144" y="4564062"/>
            <a:ext cx="4178300" cy="2171700"/>
          </a:xfrm>
          <a:prstGeom prst="rect">
            <a:avLst/>
          </a:prstGeom>
          <a:ln>
            <a:solidFill>
              <a:schemeClr val="tx1"/>
            </a:solidFill>
          </a:ln>
        </p:spPr>
      </p:pic>
      <p:pic>
        <p:nvPicPr>
          <p:cNvPr id="9" name="Picture 8">
            <a:extLst>
              <a:ext uri="{FF2B5EF4-FFF2-40B4-BE49-F238E27FC236}">
                <a16:creationId xmlns:a16="http://schemas.microsoft.com/office/drawing/2014/main" id="{7F51B0F8-1002-2F4E-A637-CF0CCFCE0B29}"/>
              </a:ext>
            </a:extLst>
          </p:cNvPr>
          <p:cNvPicPr>
            <a:picLocks noChangeAspect="1"/>
          </p:cNvPicPr>
          <p:nvPr/>
        </p:nvPicPr>
        <p:blipFill>
          <a:blip r:embed="rId3"/>
          <a:stretch>
            <a:fillRect/>
          </a:stretch>
        </p:blipFill>
        <p:spPr>
          <a:xfrm>
            <a:off x="4775144" y="84138"/>
            <a:ext cx="3937000" cy="4419600"/>
          </a:xfrm>
          <a:prstGeom prst="rect">
            <a:avLst/>
          </a:prstGeom>
          <a:ln>
            <a:solidFill>
              <a:schemeClr val="tx1"/>
            </a:solidFill>
          </a:ln>
        </p:spPr>
      </p:pic>
    </p:spTree>
    <p:extLst>
      <p:ext uri="{BB962C8B-B14F-4D97-AF65-F5344CB8AC3E}">
        <p14:creationId xmlns:p14="http://schemas.microsoft.com/office/powerpoint/2010/main" val="2424750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775BD-E71A-584E-A13C-3563BF4EF39B}"/>
              </a:ext>
            </a:extLst>
          </p:cNvPr>
          <p:cNvSpPr>
            <a:spLocks noGrp="1"/>
          </p:cNvSpPr>
          <p:nvPr>
            <p:ph type="title"/>
          </p:nvPr>
        </p:nvSpPr>
        <p:spPr/>
        <p:txBody>
          <a:bodyPr/>
          <a:lstStyle/>
          <a:p>
            <a:r>
              <a:rPr lang="en-US" dirty="0"/>
              <a:t>Selecting, Sampling and Partitioning Records</a:t>
            </a:r>
          </a:p>
        </p:txBody>
      </p:sp>
      <p:sp>
        <p:nvSpPr>
          <p:cNvPr id="3" name="Slide Number Placeholder 2">
            <a:extLst>
              <a:ext uri="{FF2B5EF4-FFF2-40B4-BE49-F238E27FC236}">
                <a16:creationId xmlns:a16="http://schemas.microsoft.com/office/drawing/2014/main" id="{EF972520-5512-9E46-9D73-E64E5AA22860}"/>
              </a:ext>
            </a:extLst>
          </p:cNvPr>
          <p:cNvSpPr>
            <a:spLocks noGrp="1"/>
          </p:cNvSpPr>
          <p:nvPr>
            <p:ph type="sldNum" sz="quarter" idx="10"/>
          </p:nvPr>
        </p:nvSpPr>
        <p:spPr/>
        <p:txBody>
          <a:bodyPr/>
          <a:lstStyle/>
          <a:p>
            <a:fld id="{D0BE6F14-FF48-0F4F-A8AA-2E3F25371E4A}" type="slidenum">
              <a:rPr lang="en-US" noProof="0" smtClean="0"/>
              <a:pPr/>
              <a:t>45</a:t>
            </a:fld>
            <a:endParaRPr lang="en-US" noProof="0"/>
          </a:p>
        </p:txBody>
      </p:sp>
      <p:sp>
        <p:nvSpPr>
          <p:cNvPr id="4" name="Text Placeholder 3">
            <a:extLst>
              <a:ext uri="{FF2B5EF4-FFF2-40B4-BE49-F238E27FC236}">
                <a16:creationId xmlns:a16="http://schemas.microsoft.com/office/drawing/2014/main" id="{3E071C6A-B8AB-B146-8DE6-9E9874EDCF7C}"/>
              </a:ext>
            </a:extLst>
          </p:cNvPr>
          <p:cNvSpPr>
            <a:spLocks noGrp="1"/>
          </p:cNvSpPr>
          <p:nvPr>
            <p:ph type="body" sz="quarter" idx="12"/>
          </p:nvPr>
        </p:nvSpPr>
        <p:spPr>
          <a:xfrm>
            <a:off x="381000" y="935736"/>
            <a:ext cx="11582400" cy="5367093"/>
          </a:xfrm>
        </p:spPr>
        <p:txBody>
          <a:bodyPr/>
          <a:lstStyle/>
          <a:p>
            <a:pPr marL="457200" indent="-457200">
              <a:buFont typeface="+mj-lt"/>
              <a:buAutoNum type="arabicPeriod"/>
            </a:pPr>
            <a:r>
              <a:rPr lang="en-US" sz="1400" dirty="0"/>
              <a:t>Remove Duplicate records with the Distinct node</a:t>
            </a:r>
          </a:p>
          <a:p>
            <a:pPr marL="457200" indent="-457200">
              <a:buFont typeface="+mj-lt"/>
              <a:buAutoNum type="arabicPeriod"/>
            </a:pPr>
            <a:r>
              <a:rPr lang="en-US" sz="1400" dirty="0"/>
              <a:t>Demonstrate the Sort node</a:t>
            </a:r>
          </a:p>
          <a:p>
            <a:pPr marL="457200" indent="-457200">
              <a:buFont typeface="+mj-lt"/>
              <a:buAutoNum type="arabicPeriod"/>
            </a:pPr>
            <a:r>
              <a:rPr lang="en-US" sz="1400" dirty="0"/>
              <a:t>Use the Select node for data selection</a:t>
            </a:r>
          </a:p>
          <a:p>
            <a:pPr marL="457200" indent="-457200">
              <a:buFont typeface="+mj-lt"/>
              <a:buAutoNum type="arabicPeriod"/>
            </a:pPr>
            <a:r>
              <a:rPr lang="en-US" sz="1400" dirty="0"/>
              <a:t>Demonstrate how to automatically generate a Select node</a:t>
            </a:r>
          </a:p>
          <a:p>
            <a:pPr marL="457200" indent="-457200">
              <a:buFont typeface="+mj-lt"/>
              <a:buAutoNum type="arabicPeriod"/>
            </a:pPr>
            <a:r>
              <a:rPr lang="en-US" sz="1400" dirty="0"/>
              <a:t>Sample records randomly with the Sample node</a:t>
            </a:r>
          </a:p>
          <a:p>
            <a:pPr marL="457200" indent="-457200">
              <a:buFont typeface="+mj-lt"/>
              <a:buAutoNum type="arabicPeriod"/>
            </a:pPr>
            <a:r>
              <a:rPr lang="en-US" sz="1400" dirty="0"/>
              <a:t>Use the Balance node to increase the number of records in certain categories of a field</a:t>
            </a:r>
          </a:p>
          <a:p>
            <a:pPr marL="457200" indent="-457200">
              <a:buFont typeface="+mj-lt"/>
              <a:buAutoNum type="arabicPeriod"/>
            </a:pPr>
            <a:r>
              <a:rPr lang="en-US" sz="1400" dirty="0"/>
              <a:t>Use the Partition node to split the data into separate subsets for the training and testing of models</a:t>
            </a:r>
          </a:p>
          <a:p>
            <a:pPr marL="457200" indent="-457200">
              <a:buFont typeface="+mj-lt"/>
              <a:buAutoNum type="arabicPeriod"/>
            </a:pPr>
            <a:r>
              <a:rPr lang="en-US" sz="1400" dirty="0"/>
              <a:t>Use data caching to speed up data processing and freeze sample</a:t>
            </a:r>
          </a:p>
          <a:p>
            <a:pPr marL="457200" indent="-457200">
              <a:buAutoNum type="arabicPeriod"/>
            </a:pPr>
            <a:r>
              <a:rPr lang="en-US" sz="1400" dirty="0"/>
              <a:t>Data: </a:t>
            </a:r>
          </a:p>
          <a:p>
            <a:pPr lvl="2"/>
            <a:r>
              <a:rPr lang="en-US" sz="1400" dirty="0" err="1"/>
              <a:t>Risk.csv</a:t>
            </a:r>
            <a:r>
              <a:rPr lang="en-US" sz="1400" dirty="0"/>
              <a:t> credit risk data : contains information concerning the credit rating and financial position of 4117 individuals, along with basic demographic information, such as marital status and gender. </a:t>
            </a:r>
          </a:p>
          <a:p>
            <a:pPr lvl="2"/>
            <a:r>
              <a:rPr lang="en-US" sz="1400" dirty="0" err="1"/>
              <a:t>Fulldata.csv</a:t>
            </a:r>
            <a:r>
              <a:rPr lang="en-US" sz="1400" dirty="0"/>
              <a:t> : contains one record per account held by customers of a financial organization. The file contains demographic details on the customer, such as income, gender, and marital status; it also has account information, including account type, opening date, and current balance.</a:t>
            </a:r>
          </a:p>
          <a:p>
            <a:pPr lvl="2"/>
            <a:r>
              <a:rPr lang="en-US" sz="1400" dirty="0" err="1"/>
              <a:t>Credit.sav</a:t>
            </a:r>
            <a:r>
              <a:rPr lang="en-US" sz="1400" dirty="0"/>
              <a:t> : containing information from a financial institution on its customers. </a:t>
            </a:r>
          </a:p>
          <a:p>
            <a:pPr marL="457200" indent="-457200">
              <a:buFont typeface="+mj-lt"/>
              <a:buAutoNum type="arabicPeriod"/>
            </a:pPr>
            <a:endParaRPr lang="en-US" sz="1400" dirty="0"/>
          </a:p>
        </p:txBody>
      </p:sp>
    </p:spTree>
    <p:extLst>
      <p:ext uri="{BB962C8B-B14F-4D97-AF65-F5344CB8AC3E}">
        <p14:creationId xmlns:p14="http://schemas.microsoft.com/office/powerpoint/2010/main" val="901909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C31F-2120-B349-B7C7-F109B014C84A}"/>
              </a:ext>
            </a:extLst>
          </p:cNvPr>
          <p:cNvSpPr>
            <a:spLocks noGrp="1"/>
          </p:cNvSpPr>
          <p:nvPr>
            <p:ph type="title"/>
          </p:nvPr>
        </p:nvSpPr>
        <p:spPr/>
        <p:txBody>
          <a:bodyPr/>
          <a:lstStyle/>
          <a:p>
            <a:r>
              <a:rPr lang="en-US" dirty="0"/>
              <a:t>Remove Duplicate records with the Distinct node</a:t>
            </a:r>
            <a:br>
              <a:rPr lang="en-US" dirty="0"/>
            </a:br>
            <a:endParaRPr lang="en-US" dirty="0"/>
          </a:p>
        </p:txBody>
      </p:sp>
      <p:sp>
        <p:nvSpPr>
          <p:cNvPr id="3" name="Slide Number Placeholder 2">
            <a:extLst>
              <a:ext uri="{FF2B5EF4-FFF2-40B4-BE49-F238E27FC236}">
                <a16:creationId xmlns:a16="http://schemas.microsoft.com/office/drawing/2014/main" id="{344CF93C-91BE-A148-8CC3-4A79BB246532}"/>
              </a:ext>
            </a:extLst>
          </p:cNvPr>
          <p:cNvSpPr>
            <a:spLocks noGrp="1"/>
          </p:cNvSpPr>
          <p:nvPr>
            <p:ph type="sldNum" sz="quarter" idx="10"/>
          </p:nvPr>
        </p:nvSpPr>
        <p:spPr/>
        <p:txBody>
          <a:bodyPr/>
          <a:lstStyle/>
          <a:p>
            <a:fld id="{D0BE6F14-FF48-0F4F-A8AA-2E3F25371E4A}" type="slidenum">
              <a:rPr lang="en-US" noProof="0" smtClean="0"/>
              <a:pPr/>
              <a:t>46</a:t>
            </a:fld>
            <a:endParaRPr lang="en-US" noProof="0"/>
          </a:p>
        </p:txBody>
      </p:sp>
      <p:sp>
        <p:nvSpPr>
          <p:cNvPr id="4" name="Text Placeholder 3">
            <a:extLst>
              <a:ext uri="{FF2B5EF4-FFF2-40B4-BE49-F238E27FC236}">
                <a16:creationId xmlns:a16="http://schemas.microsoft.com/office/drawing/2014/main" id="{5ACA48C9-E014-704D-AB4F-149B2E9FA042}"/>
              </a:ext>
            </a:extLst>
          </p:cNvPr>
          <p:cNvSpPr>
            <a:spLocks noGrp="1"/>
          </p:cNvSpPr>
          <p:nvPr>
            <p:ph type="body" sz="quarter" idx="12"/>
          </p:nvPr>
        </p:nvSpPr>
        <p:spPr>
          <a:xfrm>
            <a:off x="304800" y="1208088"/>
            <a:ext cx="4909457" cy="4854575"/>
          </a:xfrm>
        </p:spPr>
        <p:txBody>
          <a:bodyPr/>
          <a:lstStyle/>
          <a:p>
            <a:pPr marL="457200" indent="-457200">
              <a:buAutoNum type="arabicPeriod"/>
            </a:pPr>
            <a:r>
              <a:rPr lang="en-US" dirty="0"/>
              <a:t>Select the Var. File node and place it on the Stream Canvas </a:t>
            </a:r>
          </a:p>
          <a:p>
            <a:pPr marL="457200" indent="-457200">
              <a:buAutoNum type="arabicPeriod"/>
            </a:pPr>
            <a:r>
              <a:rPr lang="en-US" dirty="0"/>
              <a:t>Edit the Var. File node and set the file to </a:t>
            </a:r>
            <a:r>
              <a:rPr lang="en-US" dirty="0" err="1"/>
              <a:t>fulldata.csv</a:t>
            </a:r>
            <a:r>
              <a:rPr lang="en-US" dirty="0"/>
              <a:t>. Click the Preview button</a:t>
            </a:r>
          </a:p>
          <a:p>
            <a:pPr marL="457200" indent="-457200">
              <a:buAutoNum type="arabicPeriod"/>
            </a:pPr>
            <a:r>
              <a:rPr lang="en-US" dirty="0"/>
              <a:t>Place a Distinct node from the Record Ops palette to the right of the </a:t>
            </a:r>
            <a:r>
              <a:rPr lang="en-US" dirty="0" err="1"/>
              <a:t>DataAsset</a:t>
            </a:r>
            <a:r>
              <a:rPr lang="en-US" dirty="0"/>
              <a:t> node, and </a:t>
            </a:r>
          </a:p>
          <a:p>
            <a:pPr marL="457200" indent="-457200">
              <a:buAutoNum type="arabicPeriod"/>
            </a:pPr>
            <a:r>
              <a:rPr lang="en-US" dirty="0"/>
              <a:t>Edit the Distinct node</a:t>
            </a:r>
          </a:p>
          <a:p>
            <a:pPr marL="457200" indent="-457200">
              <a:buAutoNum type="arabicPeriod"/>
            </a:pPr>
            <a:r>
              <a:rPr lang="en-US" dirty="0"/>
              <a:t>Select ID in the Find duplicates in fields field box Make certain the Mode: Include button is selected Click OK to return to the Stream Canvas</a:t>
            </a:r>
          </a:p>
          <a:p>
            <a:pPr marL="457200" indent="-457200">
              <a:buAutoNum type="arabicPeriod"/>
            </a:pPr>
            <a:r>
              <a:rPr lang="en-US" dirty="0"/>
              <a:t>Connect the Distinct node to a Table node</a:t>
            </a:r>
          </a:p>
          <a:p>
            <a:pPr marL="457200" indent="-457200">
              <a:buAutoNum type="arabicPeriod"/>
            </a:pPr>
            <a:r>
              <a:rPr lang="en-US" dirty="0"/>
              <a:t>Run the Table nod</a:t>
            </a:r>
          </a:p>
        </p:txBody>
      </p:sp>
      <p:pic>
        <p:nvPicPr>
          <p:cNvPr id="6" name="Picture 5">
            <a:extLst>
              <a:ext uri="{FF2B5EF4-FFF2-40B4-BE49-F238E27FC236}">
                <a16:creationId xmlns:a16="http://schemas.microsoft.com/office/drawing/2014/main" id="{1377176C-26CD-564D-A322-62AE5C904204}"/>
              </a:ext>
            </a:extLst>
          </p:cNvPr>
          <p:cNvPicPr>
            <a:picLocks noChangeAspect="1"/>
          </p:cNvPicPr>
          <p:nvPr/>
        </p:nvPicPr>
        <p:blipFill>
          <a:blip r:embed="rId2"/>
          <a:stretch>
            <a:fillRect/>
          </a:stretch>
        </p:blipFill>
        <p:spPr>
          <a:xfrm>
            <a:off x="6373382" y="942320"/>
            <a:ext cx="5158849" cy="3629679"/>
          </a:xfrm>
          <a:prstGeom prst="rect">
            <a:avLst/>
          </a:prstGeom>
          <a:ln>
            <a:solidFill>
              <a:schemeClr val="tx1"/>
            </a:solidFill>
          </a:ln>
        </p:spPr>
      </p:pic>
    </p:spTree>
    <p:extLst>
      <p:ext uri="{BB962C8B-B14F-4D97-AF65-F5344CB8AC3E}">
        <p14:creationId xmlns:p14="http://schemas.microsoft.com/office/powerpoint/2010/main" val="1875443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4353A-9C36-944D-A55E-DEA75F47B80E}"/>
              </a:ext>
            </a:extLst>
          </p:cNvPr>
          <p:cNvSpPr>
            <a:spLocks noGrp="1"/>
          </p:cNvSpPr>
          <p:nvPr>
            <p:ph type="title"/>
          </p:nvPr>
        </p:nvSpPr>
        <p:spPr/>
        <p:txBody>
          <a:bodyPr/>
          <a:lstStyle/>
          <a:p>
            <a:r>
              <a:rPr lang="en-US" dirty="0"/>
              <a:t>Selecting Records</a:t>
            </a:r>
          </a:p>
        </p:txBody>
      </p:sp>
      <p:sp>
        <p:nvSpPr>
          <p:cNvPr id="3" name="Slide Number Placeholder 2">
            <a:extLst>
              <a:ext uri="{FF2B5EF4-FFF2-40B4-BE49-F238E27FC236}">
                <a16:creationId xmlns:a16="http://schemas.microsoft.com/office/drawing/2014/main" id="{C52FAAEE-61E1-844B-9275-35B6474B532D}"/>
              </a:ext>
            </a:extLst>
          </p:cNvPr>
          <p:cNvSpPr>
            <a:spLocks noGrp="1"/>
          </p:cNvSpPr>
          <p:nvPr>
            <p:ph type="sldNum" sz="quarter" idx="10"/>
          </p:nvPr>
        </p:nvSpPr>
        <p:spPr/>
        <p:txBody>
          <a:bodyPr/>
          <a:lstStyle/>
          <a:p>
            <a:fld id="{D0BE6F14-FF48-0F4F-A8AA-2E3F25371E4A}" type="slidenum">
              <a:rPr lang="en-US" noProof="0" smtClean="0"/>
              <a:pPr/>
              <a:t>47</a:t>
            </a:fld>
            <a:endParaRPr lang="en-US" noProof="0"/>
          </a:p>
        </p:txBody>
      </p:sp>
      <p:sp>
        <p:nvSpPr>
          <p:cNvPr id="4" name="Text Placeholder 3">
            <a:extLst>
              <a:ext uri="{FF2B5EF4-FFF2-40B4-BE49-F238E27FC236}">
                <a16:creationId xmlns:a16="http://schemas.microsoft.com/office/drawing/2014/main" id="{1B7B2A81-C9E0-0543-9EEC-B5858589C063}"/>
              </a:ext>
            </a:extLst>
          </p:cNvPr>
          <p:cNvSpPr>
            <a:spLocks noGrp="1"/>
          </p:cNvSpPr>
          <p:nvPr>
            <p:ph type="body" sz="quarter" idx="12"/>
          </p:nvPr>
        </p:nvSpPr>
        <p:spPr>
          <a:xfrm>
            <a:off x="304800" y="1208088"/>
            <a:ext cx="5268686" cy="4854575"/>
          </a:xfrm>
        </p:spPr>
        <p:txBody>
          <a:bodyPr/>
          <a:lstStyle/>
          <a:p>
            <a:pPr marL="457200" indent="-457200">
              <a:buFont typeface="+mj-lt"/>
              <a:buAutoNum type="arabicPeriod"/>
            </a:pPr>
            <a:r>
              <a:rPr lang="en-US" dirty="0"/>
              <a:t>select records with the Select node</a:t>
            </a:r>
          </a:p>
          <a:p>
            <a:pPr marL="457200" indent="-457200">
              <a:buFont typeface="+mj-lt"/>
              <a:buAutoNum type="arabicPeriod"/>
            </a:pPr>
            <a:r>
              <a:rPr lang="en-US" dirty="0"/>
              <a:t>Assume that we are interested in selecting records for which INCOME is below 20,000 so that we can examine this group more closely.</a:t>
            </a:r>
          </a:p>
        </p:txBody>
      </p:sp>
      <p:sp>
        <p:nvSpPr>
          <p:cNvPr id="8" name="TextBox 7">
            <a:extLst>
              <a:ext uri="{FF2B5EF4-FFF2-40B4-BE49-F238E27FC236}">
                <a16:creationId xmlns:a16="http://schemas.microsoft.com/office/drawing/2014/main" id="{126D3D5A-CE43-AF42-AC72-4C5BDA41B49C}"/>
              </a:ext>
            </a:extLst>
          </p:cNvPr>
          <p:cNvSpPr txBox="1"/>
          <p:nvPr/>
        </p:nvSpPr>
        <p:spPr>
          <a:xfrm>
            <a:off x="634093" y="2773301"/>
            <a:ext cx="2569934" cy="369332"/>
          </a:xfrm>
          <a:prstGeom prst="rect">
            <a:avLst/>
          </a:prstGeom>
          <a:noFill/>
        </p:spPr>
        <p:txBody>
          <a:bodyPr wrap="none" rtlCol="0">
            <a:spAutoFit/>
          </a:bodyPr>
          <a:lstStyle/>
          <a:p>
            <a:r>
              <a:rPr lang="en-US" dirty="0"/>
              <a:t>Method 1 : Select node</a:t>
            </a:r>
          </a:p>
        </p:txBody>
      </p:sp>
      <p:pic>
        <p:nvPicPr>
          <p:cNvPr id="11" name="Picture 10">
            <a:extLst>
              <a:ext uri="{FF2B5EF4-FFF2-40B4-BE49-F238E27FC236}">
                <a16:creationId xmlns:a16="http://schemas.microsoft.com/office/drawing/2014/main" id="{93287194-21E0-2B4F-88FF-A924122F5BCB}"/>
              </a:ext>
            </a:extLst>
          </p:cNvPr>
          <p:cNvPicPr>
            <a:picLocks noChangeAspect="1"/>
          </p:cNvPicPr>
          <p:nvPr/>
        </p:nvPicPr>
        <p:blipFill>
          <a:blip r:embed="rId2"/>
          <a:stretch>
            <a:fillRect/>
          </a:stretch>
        </p:blipFill>
        <p:spPr>
          <a:xfrm>
            <a:off x="397213" y="3529418"/>
            <a:ext cx="3291456" cy="3058433"/>
          </a:xfrm>
          <a:prstGeom prst="rect">
            <a:avLst/>
          </a:prstGeom>
        </p:spPr>
      </p:pic>
    </p:spTree>
    <p:extLst>
      <p:ext uri="{BB962C8B-B14F-4D97-AF65-F5344CB8AC3E}">
        <p14:creationId xmlns:p14="http://schemas.microsoft.com/office/powerpoint/2010/main" val="941652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3789-A914-B748-B62A-22CCE1DB66B5}"/>
              </a:ext>
            </a:extLst>
          </p:cNvPr>
          <p:cNvSpPr>
            <a:spLocks noGrp="1"/>
          </p:cNvSpPr>
          <p:nvPr>
            <p:ph type="title"/>
          </p:nvPr>
        </p:nvSpPr>
        <p:spPr/>
        <p:txBody>
          <a:bodyPr/>
          <a:lstStyle/>
          <a:p>
            <a:r>
              <a:rPr lang="en-US" dirty="0"/>
              <a:t>Sample Node to Select Records</a:t>
            </a:r>
          </a:p>
        </p:txBody>
      </p:sp>
      <p:sp>
        <p:nvSpPr>
          <p:cNvPr id="3" name="Slide Number Placeholder 2">
            <a:extLst>
              <a:ext uri="{FF2B5EF4-FFF2-40B4-BE49-F238E27FC236}">
                <a16:creationId xmlns:a16="http://schemas.microsoft.com/office/drawing/2014/main" id="{B014DCDE-EE3D-9948-8E1B-71D8220A1DFC}"/>
              </a:ext>
            </a:extLst>
          </p:cNvPr>
          <p:cNvSpPr>
            <a:spLocks noGrp="1"/>
          </p:cNvSpPr>
          <p:nvPr>
            <p:ph type="sldNum" sz="quarter" idx="10"/>
          </p:nvPr>
        </p:nvSpPr>
        <p:spPr/>
        <p:txBody>
          <a:bodyPr/>
          <a:lstStyle/>
          <a:p>
            <a:fld id="{D0BE6F14-FF48-0F4F-A8AA-2E3F25371E4A}" type="slidenum">
              <a:rPr lang="en-US" noProof="0" smtClean="0"/>
              <a:pPr/>
              <a:t>48</a:t>
            </a:fld>
            <a:endParaRPr lang="en-US" noProof="0"/>
          </a:p>
        </p:txBody>
      </p:sp>
      <p:sp>
        <p:nvSpPr>
          <p:cNvPr id="4" name="Text Placeholder 3">
            <a:extLst>
              <a:ext uri="{FF2B5EF4-FFF2-40B4-BE49-F238E27FC236}">
                <a16:creationId xmlns:a16="http://schemas.microsoft.com/office/drawing/2014/main" id="{1BF642CB-381E-FA42-8567-27A30F5A3A64}"/>
              </a:ext>
            </a:extLst>
          </p:cNvPr>
          <p:cNvSpPr>
            <a:spLocks noGrp="1"/>
          </p:cNvSpPr>
          <p:nvPr>
            <p:ph type="body" sz="quarter" idx="12"/>
          </p:nvPr>
        </p:nvSpPr>
        <p:spPr/>
        <p:txBody>
          <a:bodyPr/>
          <a:lstStyle/>
          <a:p>
            <a:pPr marL="457200" indent="-457200">
              <a:buFont typeface="+mj-lt"/>
              <a:buAutoNum type="arabicPeriod"/>
            </a:pPr>
            <a:r>
              <a:rPr lang="en-US" dirty="0"/>
              <a:t>When mining your data, it is often not necessary to use all of the records stored in a data file.</a:t>
            </a:r>
          </a:p>
          <a:p>
            <a:pPr marL="457200" indent="-457200">
              <a:buFont typeface="Arial" panose="020B0604020202020204" pitchFamily="34" charset="0"/>
              <a:buChar char="•"/>
            </a:pPr>
            <a:r>
              <a:rPr lang="en-US" dirty="0"/>
              <a:t>Data: </a:t>
            </a:r>
            <a:r>
              <a:rPr lang="en-US" dirty="0" err="1"/>
              <a:t>fulldata.csv</a:t>
            </a:r>
            <a:endParaRPr lang="en-US" dirty="0"/>
          </a:p>
        </p:txBody>
      </p:sp>
      <p:sp>
        <p:nvSpPr>
          <p:cNvPr id="6" name="Rectangle 5">
            <a:extLst>
              <a:ext uri="{FF2B5EF4-FFF2-40B4-BE49-F238E27FC236}">
                <a16:creationId xmlns:a16="http://schemas.microsoft.com/office/drawing/2014/main" id="{C4CF0160-6822-EB4A-A5C4-6CD69E259204}"/>
              </a:ext>
            </a:extLst>
          </p:cNvPr>
          <p:cNvSpPr/>
          <p:nvPr/>
        </p:nvSpPr>
        <p:spPr>
          <a:xfrm>
            <a:off x="5403850" y="2172285"/>
            <a:ext cx="6096000" cy="3970318"/>
          </a:xfrm>
          <a:prstGeom prst="rect">
            <a:avLst/>
          </a:prstGeom>
        </p:spPr>
        <p:txBody>
          <a:bodyPr>
            <a:spAutoFit/>
          </a:bodyPr>
          <a:lstStyle/>
          <a:p>
            <a:r>
              <a:rPr lang="en-US" dirty="0"/>
              <a:t>The node has three possible methods of doing simple sampling: </a:t>
            </a:r>
          </a:p>
          <a:p>
            <a:endParaRPr lang="en-US" dirty="0"/>
          </a:p>
          <a:p>
            <a:r>
              <a:rPr lang="en-US" dirty="0"/>
              <a:t>•	First: The first n records will be selected (where n is the value in the First text box). The Maximum sample size option is disabled when First and Include sample are selected.</a:t>
            </a:r>
          </a:p>
          <a:p>
            <a:r>
              <a:rPr lang="en-US" dirty="0"/>
              <a:t>•	1-in-n: every nth record, where n is to be specified in the text box</a:t>
            </a:r>
          </a:p>
          <a:p>
            <a:endParaRPr lang="en-US" dirty="0"/>
          </a:p>
          <a:p>
            <a:pPr marL="285750" indent="-285750">
              <a:buFont typeface="Arial" panose="020B0604020202020204" pitchFamily="34" charset="0"/>
              <a:buChar char="•"/>
            </a:pPr>
            <a:r>
              <a:rPr lang="en-US" dirty="0"/>
              <a:t>Random %: a random sample of size r %; the percentage r is to be specified in the text box</a:t>
            </a:r>
          </a:p>
          <a:p>
            <a:endParaRPr lang="en-US" dirty="0"/>
          </a:p>
          <a:p>
            <a:endParaRPr lang="en-US" dirty="0"/>
          </a:p>
        </p:txBody>
      </p:sp>
      <p:pic>
        <p:nvPicPr>
          <p:cNvPr id="7" name="Picture 6">
            <a:extLst>
              <a:ext uri="{FF2B5EF4-FFF2-40B4-BE49-F238E27FC236}">
                <a16:creationId xmlns:a16="http://schemas.microsoft.com/office/drawing/2014/main" id="{B25C7F27-8FFF-3C42-A3F6-773E87E9B2C5}"/>
              </a:ext>
            </a:extLst>
          </p:cNvPr>
          <p:cNvPicPr>
            <a:picLocks noChangeAspect="1"/>
          </p:cNvPicPr>
          <p:nvPr/>
        </p:nvPicPr>
        <p:blipFill>
          <a:blip r:embed="rId2"/>
          <a:stretch>
            <a:fillRect/>
          </a:stretch>
        </p:blipFill>
        <p:spPr>
          <a:xfrm>
            <a:off x="888290" y="2277916"/>
            <a:ext cx="2898635" cy="3824717"/>
          </a:xfrm>
          <a:prstGeom prst="rect">
            <a:avLst/>
          </a:prstGeom>
        </p:spPr>
      </p:pic>
    </p:spTree>
    <p:extLst>
      <p:ext uri="{BB962C8B-B14F-4D97-AF65-F5344CB8AC3E}">
        <p14:creationId xmlns:p14="http://schemas.microsoft.com/office/powerpoint/2010/main" val="2080037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F5A98-D887-C14B-BC91-0B70A5958A3F}"/>
              </a:ext>
            </a:extLst>
          </p:cNvPr>
          <p:cNvSpPr>
            <a:spLocks noGrp="1"/>
          </p:cNvSpPr>
          <p:nvPr>
            <p:ph type="title"/>
          </p:nvPr>
        </p:nvSpPr>
        <p:spPr/>
        <p:txBody>
          <a:bodyPr/>
          <a:lstStyle/>
          <a:p>
            <a:r>
              <a:rPr lang="en-US" dirty="0"/>
              <a:t>Balancing Data</a:t>
            </a:r>
          </a:p>
        </p:txBody>
      </p:sp>
      <p:sp>
        <p:nvSpPr>
          <p:cNvPr id="3" name="Slide Number Placeholder 2">
            <a:extLst>
              <a:ext uri="{FF2B5EF4-FFF2-40B4-BE49-F238E27FC236}">
                <a16:creationId xmlns:a16="http://schemas.microsoft.com/office/drawing/2014/main" id="{DAA32CBF-A876-D342-BB1B-ACF311468D3D}"/>
              </a:ext>
            </a:extLst>
          </p:cNvPr>
          <p:cNvSpPr>
            <a:spLocks noGrp="1"/>
          </p:cNvSpPr>
          <p:nvPr>
            <p:ph type="sldNum" sz="quarter" idx="10"/>
          </p:nvPr>
        </p:nvSpPr>
        <p:spPr/>
        <p:txBody>
          <a:bodyPr/>
          <a:lstStyle/>
          <a:p>
            <a:fld id="{D0BE6F14-FF48-0F4F-A8AA-2E3F25371E4A}" type="slidenum">
              <a:rPr lang="en-US" noProof="0" smtClean="0"/>
              <a:pPr/>
              <a:t>49</a:t>
            </a:fld>
            <a:endParaRPr lang="en-US" noProof="0"/>
          </a:p>
        </p:txBody>
      </p:sp>
      <p:sp>
        <p:nvSpPr>
          <p:cNvPr id="4" name="Text Placeholder 3">
            <a:extLst>
              <a:ext uri="{FF2B5EF4-FFF2-40B4-BE49-F238E27FC236}">
                <a16:creationId xmlns:a16="http://schemas.microsoft.com/office/drawing/2014/main" id="{2A44439F-B666-8247-A579-C5A05F380441}"/>
              </a:ext>
            </a:extLst>
          </p:cNvPr>
          <p:cNvSpPr>
            <a:spLocks noGrp="1"/>
          </p:cNvSpPr>
          <p:nvPr>
            <p:ph type="body" sz="quarter" idx="12"/>
          </p:nvPr>
        </p:nvSpPr>
        <p:spPr/>
        <p:txBody>
          <a:bodyPr/>
          <a:lstStyle/>
          <a:p>
            <a:pPr marL="457200" indent="-457200">
              <a:buFont typeface="+mj-lt"/>
              <a:buAutoNum type="arabicPeriod"/>
            </a:pPr>
            <a:r>
              <a:rPr lang="en-US" dirty="0"/>
              <a:t>In some situations you may not have a large enough data file to over-sample, but the data may still have too few records in certain categories of the outcome field. As an alternative, the Balance node can be used to make the distribution of a categorical field more equal. </a:t>
            </a:r>
          </a:p>
          <a:p>
            <a:pPr marL="457200" indent="-457200">
              <a:buFont typeface="+mj-lt"/>
              <a:buAutoNum type="arabicPeriod"/>
            </a:pPr>
            <a:r>
              <a:rPr lang="en-US" dirty="0"/>
              <a:t>Balancing is carried out by duplicating and/or discarding records based on the conditions you specify.</a:t>
            </a:r>
          </a:p>
          <a:p>
            <a:pPr marL="457200" indent="-457200">
              <a:buFont typeface="+mj-lt"/>
              <a:buAutoNum type="arabicPeriod"/>
            </a:pPr>
            <a:r>
              <a:rPr lang="en-US" dirty="0"/>
              <a:t>Note that you are increase the number of records in a category,, but you are not increasing the amount of information</a:t>
            </a:r>
          </a:p>
        </p:txBody>
      </p:sp>
      <p:pic>
        <p:nvPicPr>
          <p:cNvPr id="6" name="Picture 5">
            <a:extLst>
              <a:ext uri="{FF2B5EF4-FFF2-40B4-BE49-F238E27FC236}">
                <a16:creationId xmlns:a16="http://schemas.microsoft.com/office/drawing/2014/main" id="{B4979084-CF6C-3046-8219-5225614BB5D9}"/>
              </a:ext>
            </a:extLst>
          </p:cNvPr>
          <p:cNvPicPr>
            <a:picLocks noChangeAspect="1"/>
          </p:cNvPicPr>
          <p:nvPr/>
        </p:nvPicPr>
        <p:blipFill>
          <a:blip r:embed="rId2"/>
          <a:stretch>
            <a:fillRect/>
          </a:stretch>
        </p:blipFill>
        <p:spPr>
          <a:xfrm>
            <a:off x="2561441" y="3451891"/>
            <a:ext cx="2493715" cy="2883124"/>
          </a:xfrm>
          <a:prstGeom prst="rect">
            <a:avLst/>
          </a:prstGeom>
        </p:spPr>
      </p:pic>
    </p:spTree>
    <p:extLst>
      <p:ext uri="{BB962C8B-B14F-4D97-AF65-F5344CB8AC3E}">
        <p14:creationId xmlns:p14="http://schemas.microsoft.com/office/powerpoint/2010/main" val="1396888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EDF79-2793-634B-B632-6B62A6FE3812}"/>
              </a:ext>
            </a:extLst>
          </p:cNvPr>
          <p:cNvSpPr>
            <a:spLocks noGrp="1"/>
          </p:cNvSpPr>
          <p:nvPr>
            <p:ph type="title"/>
          </p:nvPr>
        </p:nvSpPr>
        <p:spPr>
          <a:xfrm>
            <a:off x="304800" y="28871"/>
            <a:ext cx="11582400" cy="667512"/>
          </a:xfrm>
        </p:spPr>
        <p:txBody>
          <a:bodyPr/>
          <a:lstStyle/>
          <a:p>
            <a:r>
              <a:rPr lang="en-US" dirty="0"/>
              <a:t>QUICK EXERCISE</a:t>
            </a:r>
          </a:p>
        </p:txBody>
      </p:sp>
      <p:sp>
        <p:nvSpPr>
          <p:cNvPr id="3" name="Slide Number Placeholder 2">
            <a:extLst>
              <a:ext uri="{FF2B5EF4-FFF2-40B4-BE49-F238E27FC236}">
                <a16:creationId xmlns:a16="http://schemas.microsoft.com/office/drawing/2014/main" id="{B81BC2B9-1FB8-D34C-86C1-E362D8E8C608}"/>
              </a:ext>
            </a:extLst>
          </p:cNvPr>
          <p:cNvSpPr>
            <a:spLocks noGrp="1"/>
          </p:cNvSpPr>
          <p:nvPr>
            <p:ph type="sldNum" sz="quarter" idx="10"/>
          </p:nvPr>
        </p:nvSpPr>
        <p:spPr/>
        <p:txBody>
          <a:bodyPr/>
          <a:lstStyle/>
          <a:p>
            <a:fld id="{D0BE6F14-FF48-0F4F-A8AA-2E3F25371E4A}" type="slidenum">
              <a:rPr lang="en-US" noProof="0" smtClean="0"/>
              <a:pPr/>
              <a:t>5</a:t>
            </a:fld>
            <a:endParaRPr lang="en-US" noProof="0"/>
          </a:p>
        </p:txBody>
      </p:sp>
      <p:sp>
        <p:nvSpPr>
          <p:cNvPr id="5" name="Text Placeholder 4">
            <a:extLst>
              <a:ext uri="{FF2B5EF4-FFF2-40B4-BE49-F238E27FC236}">
                <a16:creationId xmlns:a16="http://schemas.microsoft.com/office/drawing/2014/main" id="{5134C9A3-FBE5-054C-90C1-B8F276A2CD4E}"/>
              </a:ext>
            </a:extLst>
          </p:cNvPr>
          <p:cNvSpPr>
            <a:spLocks noGrp="1"/>
          </p:cNvSpPr>
          <p:nvPr>
            <p:ph type="body" sz="quarter" idx="12"/>
          </p:nvPr>
        </p:nvSpPr>
        <p:spPr>
          <a:xfrm>
            <a:off x="304800" y="478176"/>
            <a:ext cx="7849496" cy="6024462"/>
          </a:xfrm>
        </p:spPr>
        <p:txBody>
          <a:bodyPr/>
          <a:lstStyle/>
          <a:p>
            <a:pPr marL="457200" indent="-457200">
              <a:buAutoNum type="arabicPeriod"/>
            </a:pPr>
            <a:r>
              <a:rPr lang="en-US" sz="1400" dirty="0"/>
              <a:t>Create project ‘test’</a:t>
            </a:r>
          </a:p>
          <a:p>
            <a:pPr marL="457200" indent="-457200">
              <a:buAutoNum type="arabicPeriod"/>
            </a:pPr>
            <a:r>
              <a:rPr lang="en-US" sz="1400" dirty="0"/>
              <a:t>Add dataset </a:t>
            </a:r>
            <a:r>
              <a:rPr lang="en-US" sz="1400" dirty="0" err="1"/>
              <a:t>SmallSampleMissing.csv</a:t>
            </a:r>
            <a:r>
              <a:rPr lang="en-US" sz="1400" dirty="0"/>
              <a:t> </a:t>
            </a:r>
          </a:p>
          <a:p>
            <a:pPr marL="457200" indent="-457200">
              <a:buAutoNum type="arabicPeriod"/>
            </a:pPr>
            <a:r>
              <a:rPr lang="en-US" sz="1400" dirty="0"/>
              <a:t>Start Modeler, with ‘</a:t>
            </a:r>
            <a:r>
              <a:rPr lang="en-US" sz="1400" dirty="0" err="1"/>
              <a:t>XploreaSpss</a:t>
            </a:r>
            <a:r>
              <a:rPr lang="en-US" sz="1400" dirty="0"/>
              <a:t>’</a:t>
            </a:r>
          </a:p>
          <a:p>
            <a:pPr marL="457200" indent="-457200">
              <a:buAutoNum type="arabicPeriod"/>
            </a:pPr>
            <a:r>
              <a:rPr lang="en-US" sz="1400" dirty="0"/>
              <a:t>Familiarize yourself with Modeler environment:</a:t>
            </a:r>
          </a:p>
          <a:p>
            <a:pPr lvl="2">
              <a:spcBef>
                <a:spcPts val="0"/>
              </a:spcBef>
              <a:buFont typeface="Arial" panose="020B0604020202020204" pitchFamily="34" charset="0"/>
              <a:buChar char="•"/>
            </a:pPr>
            <a:r>
              <a:rPr lang="en-US" sz="1400" dirty="0"/>
              <a:t>Placing a node on the stream canvas</a:t>
            </a:r>
          </a:p>
          <a:p>
            <a:pPr lvl="2">
              <a:spcBef>
                <a:spcPts val="0"/>
              </a:spcBef>
              <a:buFont typeface="Arial" panose="020B0604020202020204" pitchFamily="34" charset="0"/>
              <a:buChar char="•"/>
            </a:pPr>
            <a:r>
              <a:rPr lang="en-US" sz="1400" dirty="0"/>
              <a:t>Moving a Node</a:t>
            </a:r>
          </a:p>
          <a:p>
            <a:pPr lvl="2">
              <a:spcBef>
                <a:spcPts val="0"/>
              </a:spcBef>
              <a:buFont typeface="Arial" panose="020B0604020202020204" pitchFamily="34" charset="0"/>
              <a:buChar char="•"/>
            </a:pPr>
            <a:r>
              <a:rPr lang="en-US" sz="1400" dirty="0"/>
              <a:t>Editing a Node (double click)</a:t>
            </a:r>
          </a:p>
          <a:p>
            <a:pPr lvl="2">
              <a:spcBef>
                <a:spcPts val="0"/>
              </a:spcBef>
              <a:buFont typeface="Arial" panose="020B0604020202020204" pitchFamily="34" charset="0"/>
              <a:buChar char="•"/>
            </a:pPr>
            <a:r>
              <a:rPr lang="en-US" sz="1400" dirty="0"/>
              <a:t>Renaming and Annotating a Node</a:t>
            </a:r>
          </a:p>
          <a:p>
            <a:pPr lvl="2">
              <a:spcBef>
                <a:spcPts val="0"/>
              </a:spcBef>
              <a:buFont typeface="Arial" panose="020B0604020202020204" pitchFamily="34" charset="0"/>
              <a:buChar char="•"/>
            </a:pPr>
            <a:r>
              <a:rPr lang="en-US" sz="1400" dirty="0"/>
              <a:t>Copy and Past a Node</a:t>
            </a:r>
          </a:p>
          <a:p>
            <a:pPr lvl="2">
              <a:spcBef>
                <a:spcPts val="0"/>
              </a:spcBef>
              <a:buFont typeface="Arial" panose="020B0604020202020204" pitchFamily="34" charset="0"/>
              <a:buChar char="•"/>
            </a:pPr>
            <a:r>
              <a:rPr lang="en-US" sz="1400" dirty="0"/>
              <a:t>Deleting a node</a:t>
            </a:r>
          </a:p>
          <a:p>
            <a:pPr lvl="2">
              <a:spcBef>
                <a:spcPts val="0"/>
              </a:spcBef>
              <a:buFont typeface="Arial" panose="020B0604020202020204" pitchFamily="34" charset="0"/>
              <a:buChar char="•"/>
            </a:pPr>
            <a:r>
              <a:rPr lang="en-US" sz="1400" dirty="0"/>
              <a:t>Connecting Nodes</a:t>
            </a:r>
          </a:p>
          <a:p>
            <a:pPr lvl="2">
              <a:spcBef>
                <a:spcPts val="0"/>
              </a:spcBef>
              <a:buFont typeface="Arial" panose="020B0604020202020204" pitchFamily="34" charset="0"/>
              <a:buChar char="•"/>
            </a:pPr>
            <a:r>
              <a:rPr lang="en-US" sz="1400" dirty="0"/>
              <a:t>Disconnecting Nodes</a:t>
            </a:r>
          </a:p>
          <a:p>
            <a:pPr marL="457200" indent="-457200">
              <a:buAutoNum type="arabicPeriod"/>
            </a:pPr>
            <a:r>
              <a:rPr lang="en-US" sz="1400" dirty="0"/>
              <a:t>Select the          file to select data  you have added in Dataset</a:t>
            </a:r>
          </a:p>
          <a:p>
            <a:pPr marL="457200" indent="-457200">
              <a:buAutoNum type="arabicPeriod"/>
            </a:pPr>
            <a:r>
              <a:rPr lang="en-US" sz="1400" dirty="0"/>
              <a:t>Select the table node from the output palette and place it next to the </a:t>
            </a:r>
            <a:r>
              <a:rPr lang="en-US" sz="1400" dirty="0" err="1"/>
              <a:t>DataAsset</a:t>
            </a:r>
            <a:r>
              <a:rPr lang="en-US" sz="1400" dirty="0"/>
              <a:t> node. </a:t>
            </a:r>
          </a:p>
          <a:p>
            <a:pPr marL="457200" indent="-457200">
              <a:buAutoNum type="arabicPeriod"/>
            </a:pPr>
            <a:r>
              <a:rPr lang="en-US" sz="1400" dirty="0"/>
              <a:t>Preview data on the </a:t>
            </a:r>
            <a:r>
              <a:rPr lang="en-US" sz="1400" dirty="0" err="1"/>
              <a:t>DataAsset</a:t>
            </a:r>
            <a:r>
              <a:rPr lang="en-US" sz="1400" dirty="0"/>
              <a:t> node (create a chart and save)</a:t>
            </a:r>
          </a:p>
          <a:p>
            <a:pPr marL="457200" indent="-457200">
              <a:buAutoNum type="arabicPeriod"/>
            </a:pPr>
            <a:r>
              <a:rPr lang="en-US" sz="1400" dirty="0"/>
              <a:t>Run the stream and  View file generated in </a:t>
            </a:r>
            <a:r>
              <a:rPr lang="en-US" sz="1400" dirty="0" err="1"/>
              <a:t>Ouputs</a:t>
            </a:r>
            <a:endParaRPr lang="en-US" sz="1400" dirty="0"/>
          </a:p>
          <a:p>
            <a:pPr marL="457200" indent="-457200">
              <a:buAutoNum type="arabicPeriod"/>
            </a:pPr>
            <a:r>
              <a:rPr lang="en-US" sz="1400" dirty="0"/>
              <a:t>Connect these two nodes</a:t>
            </a:r>
          </a:p>
          <a:p>
            <a:pPr marL="457200" indent="-457200">
              <a:buAutoNum type="arabicPeriod"/>
            </a:pPr>
            <a:r>
              <a:rPr lang="en-US" sz="1400" dirty="0"/>
              <a:t>Disconnect the two nodes. </a:t>
            </a:r>
          </a:p>
          <a:p>
            <a:pPr marL="457200" indent="-457200">
              <a:buAutoNum type="arabicPeriod"/>
            </a:pPr>
            <a:r>
              <a:rPr lang="en-US" sz="1400" dirty="0"/>
              <a:t>Delete one of the nodes in the stream. (shift and select)</a:t>
            </a:r>
          </a:p>
          <a:p>
            <a:pPr marL="457200" indent="-457200">
              <a:buAutoNum type="arabicPeriod"/>
            </a:pPr>
            <a:r>
              <a:rPr lang="en-US" sz="1400" dirty="0"/>
              <a:t>Exit Modeler without saving the stream.</a:t>
            </a:r>
          </a:p>
          <a:p>
            <a:pPr marL="457200" indent="-457200">
              <a:buAutoNum type="arabicPeriod"/>
            </a:pPr>
            <a:endParaRPr lang="en-US" sz="1400" dirty="0"/>
          </a:p>
          <a:p>
            <a:pPr marL="457200" indent="-457200">
              <a:buAutoNum type="arabicPeriod"/>
            </a:pPr>
            <a:endParaRPr lang="en-US" sz="1400" dirty="0"/>
          </a:p>
        </p:txBody>
      </p:sp>
      <p:pic>
        <p:nvPicPr>
          <p:cNvPr id="6" name="Picture 5">
            <a:extLst>
              <a:ext uri="{FF2B5EF4-FFF2-40B4-BE49-F238E27FC236}">
                <a16:creationId xmlns:a16="http://schemas.microsoft.com/office/drawing/2014/main" id="{A77C0CAF-DC8C-694F-B166-DEA8D3CFF327}"/>
              </a:ext>
            </a:extLst>
          </p:cNvPr>
          <p:cNvPicPr>
            <a:picLocks noChangeAspect="1"/>
          </p:cNvPicPr>
          <p:nvPr/>
        </p:nvPicPr>
        <p:blipFill>
          <a:blip r:embed="rId2"/>
          <a:stretch>
            <a:fillRect/>
          </a:stretch>
        </p:blipFill>
        <p:spPr>
          <a:xfrm>
            <a:off x="1631203" y="3817769"/>
            <a:ext cx="215900" cy="215900"/>
          </a:xfrm>
          <a:prstGeom prst="rect">
            <a:avLst/>
          </a:prstGeom>
        </p:spPr>
      </p:pic>
      <p:pic>
        <p:nvPicPr>
          <p:cNvPr id="7" name="Picture 6">
            <a:extLst>
              <a:ext uri="{FF2B5EF4-FFF2-40B4-BE49-F238E27FC236}">
                <a16:creationId xmlns:a16="http://schemas.microsoft.com/office/drawing/2014/main" id="{1D866708-A3DF-0649-8FC9-DC7913682367}"/>
              </a:ext>
            </a:extLst>
          </p:cNvPr>
          <p:cNvPicPr>
            <a:picLocks noChangeAspect="1"/>
          </p:cNvPicPr>
          <p:nvPr/>
        </p:nvPicPr>
        <p:blipFill>
          <a:blip r:embed="rId3"/>
          <a:stretch>
            <a:fillRect/>
          </a:stretch>
        </p:blipFill>
        <p:spPr>
          <a:xfrm>
            <a:off x="4006103" y="831607"/>
            <a:ext cx="863600" cy="203200"/>
          </a:xfrm>
          <a:prstGeom prst="rect">
            <a:avLst/>
          </a:prstGeom>
        </p:spPr>
      </p:pic>
      <p:pic>
        <p:nvPicPr>
          <p:cNvPr id="8" name="Picture 7">
            <a:extLst>
              <a:ext uri="{FF2B5EF4-FFF2-40B4-BE49-F238E27FC236}">
                <a16:creationId xmlns:a16="http://schemas.microsoft.com/office/drawing/2014/main" id="{216646ED-4C5F-EF47-A6AB-A586F44AAAFE}"/>
              </a:ext>
            </a:extLst>
          </p:cNvPr>
          <p:cNvPicPr>
            <a:picLocks noChangeAspect="1"/>
          </p:cNvPicPr>
          <p:nvPr/>
        </p:nvPicPr>
        <p:blipFill>
          <a:blip r:embed="rId4"/>
          <a:stretch>
            <a:fillRect/>
          </a:stretch>
        </p:blipFill>
        <p:spPr>
          <a:xfrm>
            <a:off x="3472703" y="1306312"/>
            <a:ext cx="1066800" cy="177800"/>
          </a:xfrm>
          <a:prstGeom prst="rect">
            <a:avLst/>
          </a:prstGeom>
        </p:spPr>
      </p:pic>
    </p:spTree>
    <p:extLst>
      <p:ext uri="{BB962C8B-B14F-4D97-AF65-F5344CB8AC3E}">
        <p14:creationId xmlns:p14="http://schemas.microsoft.com/office/powerpoint/2010/main" val="22772884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B25A6-0D9A-4D49-B541-6AA00212D35C}"/>
              </a:ext>
            </a:extLst>
          </p:cNvPr>
          <p:cNvSpPr>
            <a:spLocks noGrp="1"/>
          </p:cNvSpPr>
          <p:nvPr>
            <p:ph type="title"/>
          </p:nvPr>
        </p:nvSpPr>
        <p:spPr/>
        <p:txBody>
          <a:bodyPr/>
          <a:lstStyle/>
          <a:p>
            <a:r>
              <a:rPr lang="en-US" dirty="0"/>
              <a:t>Partition Node</a:t>
            </a:r>
          </a:p>
        </p:txBody>
      </p:sp>
      <p:sp>
        <p:nvSpPr>
          <p:cNvPr id="3" name="Slide Number Placeholder 2">
            <a:extLst>
              <a:ext uri="{FF2B5EF4-FFF2-40B4-BE49-F238E27FC236}">
                <a16:creationId xmlns:a16="http://schemas.microsoft.com/office/drawing/2014/main" id="{3CED88AD-3C14-F04D-9B78-836F29946612}"/>
              </a:ext>
            </a:extLst>
          </p:cNvPr>
          <p:cNvSpPr>
            <a:spLocks noGrp="1"/>
          </p:cNvSpPr>
          <p:nvPr>
            <p:ph type="sldNum" sz="quarter" idx="10"/>
          </p:nvPr>
        </p:nvSpPr>
        <p:spPr/>
        <p:txBody>
          <a:bodyPr/>
          <a:lstStyle/>
          <a:p>
            <a:fld id="{D0BE6F14-FF48-0F4F-A8AA-2E3F25371E4A}" type="slidenum">
              <a:rPr lang="en-US" noProof="0" smtClean="0"/>
              <a:pPr/>
              <a:t>50</a:t>
            </a:fld>
            <a:endParaRPr lang="en-US" noProof="0"/>
          </a:p>
        </p:txBody>
      </p:sp>
      <p:sp>
        <p:nvSpPr>
          <p:cNvPr id="4" name="Text Placeholder 3">
            <a:extLst>
              <a:ext uri="{FF2B5EF4-FFF2-40B4-BE49-F238E27FC236}">
                <a16:creationId xmlns:a16="http://schemas.microsoft.com/office/drawing/2014/main" id="{74F6E36F-E0A6-C941-8F47-2FB09A807163}"/>
              </a:ext>
            </a:extLst>
          </p:cNvPr>
          <p:cNvSpPr>
            <a:spLocks noGrp="1"/>
          </p:cNvSpPr>
          <p:nvPr>
            <p:ph type="body" sz="quarter" idx="12"/>
          </p:nvPr>
        </p:nvSpPr>
        <p:spPr>
          <a:xfrm>
            <a:off x="304800" y="789368"/>
            <a:ext cx="11582400" cy="4854575"/>
          </a:xfrm>
        </p:spPr>
        <p:txBody>
          <a:bodyPr/>
          <a:lstStyle/>
          <a:p>
            <a:r>
              <a:rPr lang="en-US" dirty="0"/>
              <a:t>in the Modeling stage of the CRISP-DM process, the data are split into training and testing ( or validation) samples. Models are developed on the training data, and then tested on the testing data sample. The testing and training datasets should be created randomly from the larger total data file for a project, though usually not in equal sizes. </a:t>
            </a:r>
          </a:p>
          <a:p>
            <a:r>
              <a:rPr lang="en-US" dirty="0"/>
              <a:t>There are several methods available to create these two data files in PASW Modeler: </a:t>
            </a:r>
          </a:p>
          <a:p>
            <a:pPr lvl="2"/>
            <a:r>
              <a:rPr lang="en-US" sz="1400" dirty="0"/>
              <a:t>The Sample node can be used to select two random samples.</a:t>
            </a:r>
          </a:p>
          <a:p>
            <a:pPr lvl="2"/>
            <a:r>
              <a:rPr lang="en-US" sz="1400" dirty="0"/>
              <a:t>The Select node can be used with random functions to effectively select cases randomly.</a:t>
            </a:r>
          </a:p>
          <a:p>
            <a:pPr lvl="2"/>
            <a:r>
              <a:rPr lang="en-US" sz="1400" dirty="0"/>
              <a:t>The Partition node can be used to create a special partition field that can be used directly by modeling nodes.</a:t>
            </a:r>
          </a:p>
        </p:txBody>
      </p:sp>
      <p:pic>
        <p:nvPicPr>
          <p:cNvPr id="7" name="Picture 6">
            <a:extLst>
              <a:ext uri="{FF2B5EF4-FFF2-40B4-BE49-F238E27FC236}">
                <a16:creationId xmlns:a16="http://schemas.microsoft.com/office/drawing/2014/main" id="{1366F738-09A4-584E-8277-59BB47575450}"/>
              </a:ext>
            </a:extLst>
          </p:cNvPr>
          <p:cNvPicPr>
            <a:picLocks noChangeAspect="1"/>
          </p:cNvPicPr>
          <p:nvPr/>
        </p:nvPicPr>
        <p:blipFill>
          <a:blip r:embed="rId2"/>
          <a:stretch>
            <a:fillRect/>
          </a:stretch>
        </p:blipFill>
        <p:spPr>
          <a:xfrm>
            <a:off x="1534908" y="3938214"/>
            <a:ext cx="2509945" cy="2679973"/>
          </a:xfrm>
          <a:prstGeom prst="rect">
            <a:avLst/>
          </a:prstGeom>
          <a:ln>
            <a:solidFill>
              <a:schemeClr val="tx1"/>
            </a:solidFill>
          </a:ln>
        </p:spPr>
      </p:pic>
    </p:spTree>
    <p:extLst>
      <p:ext uri="{BB962C8B-B14F-4D97-AF65-F5344CB8AC3E}">
        <p14:creationId xmlns:p14="http://schemas.microsoft.com/office/powerpoint/2010/main" val="2642130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520E-BEBD-5748-96B2-7AEAE7917E7D}"/>
              </a:ext>
            </a:extLst>
          </p:cNvPr>
          <p:cNvSpPr>
            <a:spLocks noGrp="1"/>
          </p:cNvSpPr>
          <p:nvPr>
            <p:ph type="title"/>
          </p:nvPr>
        </p:nvSpPr>
        <p:spPr/>
        <p:txBody>
          <a:bodyPr/>
          <a:lstStyle/>
          <a:p>
            <a:r>
              <a:rPr lang="en-US" dirty="0"/>
              <a:t>Exercise</a:t>
            </a:r>
            <a:br>
              <a:rPr lang="en-US" dirty="0"/>
            </a:br>
            <a:endParaRPr lang="en-US" dirty="0"/>
          </a:p>
        </p:txBody>
      </p:sp>
      <p:sp>
        <p:nvSpPr>
          <p:cNvPr id="3" name="Slide Number Placeholder 2">
            <a:extLst>
              <a:ext uri="{FF2B5EF4-FFF2-40B4-BE49-F238E27FC236}">
                <a16:creationId xmlns:a16="http://schemas.microsoft.com/office/drawing/2014/main" id="{3348397D-0A7A-1044-9D9D-1792ED59F838}"/>
              </a:ext>
            </a:extLst>
          </p:cNvPr>
          <p:cNvSpPr>
            <a:spLocks noGrp="1"/>
          </p:cNvSpPr>
          <p:nvPr>
            <p:ph type="sldNum" sz="quarter" idx="10"/>
          </p:nvPr>
        </p:nvSpPr>
        <p:spPr/>
        <p:txBody>
          <a:bodyPr/>
          <a:lstStyle/>
          <a:p>
            <a:fld id="{D0BE6F14-FF48-0F4F-A8AA-2E3F25371E4A}" type="slidenum">
              <a:rPr lang="en-US" noProof="0" smtClean="0"/>
              <a:pPr/>
              <a:t>51</a:t>
            </a:fld>
            <a:endParaRPr lang="en-US" noProof="0"/>
          </a:p>
        </p:txBody>
      </p:sp>
      <p:sp>
        <p:nvSpPr>
          <p:cNvPr id="4" name="Text Placeholder 3">
            <a:extLst>
              <a:ext uri="{FF2B5EF4-FFF2-40B4-BE49-F238E27FC236}">
                <a16:creationId xmlns:a16="http://schemas.microsoft.com/office/drawing/2014/main" id="{F5C6D20B-4DD1-F943-98B3-A8150122C056}"/>
              </a:ext>
            </a:extLst>
          </p:cNvPr>
          <p:cNvSpPr>
            <a:spLocks noGrp="1"/>
          </p:cNvSpPr>
          <p:nvPr>
            <p:ph type="body" sz="quarter" idx="12"/>
          </p:nvPr>
        </p:nvSpPr>
        <p:spPr>
          <a:xfrm>
            <a:off x="304800" y="935736"/>
            <a:ext cx="11582400" cy="4854575"/>
          </a:xfrm>
        </p:spPr>
        <p:txBody>
          <a:bodyPr/>
          <a:lstStyle/>
          <a:p>
            <a:r>
              <a:rPr lang="en-US" dirty="0"/>
              <a:t>In these exercises, we will use the charity data file.</a:t>
            </a:r>
          </a:p>
          <a:p>
            <a:r>
              <a:rPr lang="en-US" dirty="0"/>
              <a:t>1.	Import data from </a:t>
            </a:r>
            <a:r>
              <a:rPr lang="en-US" dirty="0" err="1"/>
              <a:t>charity.sav</a:t>
            </a:r>
            <a:r>
              <a:rPr lang="en-US" dirty="0"/>
              <a:t> (Statistics File; Read names and labels; Read labels as data).</a:t>
            </a:r>
          </a:p>
          <a:p>
            <a:r>
              <a:rPr lang="en-US" dirty="0"/>
              <a:t>2.	First, we will sort the file on Pre-campaign expenditure (ORISPEND) in descending order. Connect a Sort node to the data source node; and then a Table node to the Sort node. After editing the Sort node, run the Table node. You should note the large number of responders in the first few cases (high expenditures). What other characteristics might you note for those with expenditures of over 500?</a:t>
            </a:r>
          </a:p>
          <a:p>
            <a:r>
              <a:rPr lang="en-US" dirty="0"/>
              <a:t>3.	Connect a Select node to the Sort node. Select all Female Responders. (Hint: use the Expression Builder.) Test the node to verify that it works. Connect a Matrix node and run a matrix table to check your selection. How many records were selected?</a:t>
            </a:r>
          </a:p>
          <a:p>
            <a:r>
              <a:rPr lang="en-US" dirty="0"/>
              <a:t>4.	Connect a Partition node (Field Ops palette) directly to the data source node. Request a 70%training sample and a 30% testing sample. Connect a Means node to the Partition node; use Partition as the group field and request statistics for Pre-campaign Expenditure (ORISPEND). In this manner, you can verify that the two groups have been randomly selected and have similar distributions.</a:t>
            </a:r>
          </a:p>
          <a:p>
            <a:r>
              <a:rPr lang="en-US" dirty="0"/>
              <a:t>5.	For those with extra time: Connect a second Select node (to the data source node) to select Females 50 years of age and older. Run a distribution graph on Response for this group and another for the entire file. How do they compare?</a:t>
            </a:r>
          </a:p>
        </p:txBody>
      </p:sp>
    </p:spTree>
    <p:extLst>
      <p:ext uri="{BB962C8B-B14F-4D97-AF65-F5344CB8AC3E}">
        <p14:creationId xmlns:p14="http://schemas.microsoft.com/office/powerpoint/2010/main" val="1032879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44EF0-BF9A-984F-8815-2E5EFA921B25}"/>
              </a:ext>
            </a:extLst>
          </p:cNvPr>
          <p:cNvSpPr>
            <a:spLocks noGrp="1"/>
          </p:cNvSpPr>
          <p:nvPr>
            <p:ph type="title"/>
          </p:nvPr>
        </p:nvSpPr>
        <p:spPr/>
        <p:txBody>
          <a:bodyPr/>
          <a:lstStyle/>
          <a:p>
            <a:r>
              <a:rPr lang="en-US" dirty="0"/>
              <a:t>Modeling Techniques in Modeler</a:t>
            </a:r>
          </a:p>
        </p:txBody>
      </p:sp>
      <p:sp>
        <p:nvSpPr>
          <p:cNvPr id="3" name="Slide Number Placeholder 2">
            <a:extLst>
              <a:ext uri="{FF2B5EF4-FFF2-40B4-BE49-F238E27FC236}">
                <a16:creationId xmlns:a16="http://schemas.microsoft.com/office/drawing/2014/main" id="{9AF283A8-F17D-FF4A-86CC-94CD5C23DB5F}"/>
              </a:ext>
            </a:extLst>
          </p:cNvPr>
          <p:cNvSpPr>
            <a:spLocks noGrp="1"/>
          </p:cNvSpPr>
          <p:nvPr>
            <p:ph type="sldNum" sz="quarter" idx="10"/>
          </p:nvPr>
        </p:nvSpPr>
        <p:spPr/>
        <p:txBody>
          <a:bodyPr/>
          <a:lstStyle/>
          <a:p>
            <a:fld id="{D0BE6F14-FF48-0F4F-A8AA-2E3F25371E4A}" type="slidenum">
              <a:rPr lang="en-US" noProof="0" smtClean="0"/>
              <a:pPr/>
              <a:t>52</a:t>
            </a:fld>
            <a:endParaRPr lang="en-US" noProof="0"/>
          </a:p>
        </p:txBody>
      </p:sp>
      <p:sp>
        <p:nvSpPr>
          <p:cNvPr id="4" name="Text Placeholder 3">
            <a:extLst>
              <a:ext uri="{FF2B5EF4-FFF2-40B4-BE49-F238E27FC236}">
                <a16:creationId xmlns:a16="http://schemas.microsoft.com/office/drawing/2014/main" id="{3C48B67E-CE66-A245-B26C-C68C1CB06599}"/>
              </a:ext>
            </a:extLst>
          </p:cNvPr>
          <p:cNvSpPr>
            <a:spLocks noGrp="1"/>
          </p:cNvSpPr>
          <p:nvPr>
            <p:ph type="body" sz="quarter" idx="12"/>
          </p:nvPr>
        </p:nvSpPr>
        <p:spPr/>
        <p:txBody>
          <a:bodyPr/>
          <a:lstStyle/>
          <a:p>
            <a:r>
              <a:rPr lang="en-US" dirty="0"/>
              <a:t>PASW Modeler includes a number of machine learning and statistical modeling techniques. Although there are different taxonomies, these techniques can be classified into three main approaches to modeling: </a:t>
            </a:r>
          </a:p>
          <a:p>
            <a:r>
              <a:rPr lang="en-US" dirty="0"/>
              <a:t>•	Predictive</a:t>
            </a:r>
          </a:p>
          <a:p>
            <a:r>
              <a:rPr lang="en-US" dirty="0"/>
              <a:t>•	Clustering</a:t>
            </a:r>
          </a:p>
          <a:p>
            <a:r>
              <a:rPr lang="en-US" dirty="0"/>
              <a:t>•	Association</a:t>
            </a:r>
          </a:p>
        </p:txBody>
      </p:sp>
    </p:spTree>
    <p:extLst>
      <p:ext uri="{BB962C8B-B14F-4D97-AF65-F5344CB8AC3E}">
        <p14:creationId xmlns:p14="http://schemas.microsoft.com/office/powerpoint/2010/main" val="27381072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847448-25D8-C143-9C3C-85D5313C5750}"/>
              </a:ext>
            </a:extLst>
          </p:cNvPr>
          <p:cNvSpPr>
            <a:spLocks noGrp="1"/>
          </p:cNvSpPr>
          <p:nvPr>
            <p:ph type="sldNum" sz="quarter" idx="10"/>
          </p:nvPr>
        </p:nvSpPr>
        <p:spPr/>
        <p:txBody>
          <a:bodyPr/>
          <a:lstStyle/>
          <a:p>
            <a:fld id="{D0BE6F14-FF48-0F4F-A8AA-2E3F25371E4A}" type="slidenum">
              <a:rPr lang="en-US" noProof="0" smtClean="0"/>
              <a:pPr/>
              <a:t>53</a:t>
            </a:fld>
            <a:endParaRPr lang="en-US" noProof="0"/>
          </a:p>
        </p:txBody>
      </p:sp>
      <p:sp>
        <p:nvSpPr>
          <p:cNvPr id="4" name="Text Placeholder 3">
            <a:extLst>
              <a:ext uri="{FF2B5EF4-FFF2-40B4-BE49-F238E27FC236}">
                <a16:creationId xmlns:a16="http://schemas.microsoft.com/office/drawing/2014/main" id="{1BA773D1-B28D-5C4C-82B7-73C4FEAED3B9}"/>
              </a:ext>
            </a:extLst>
          </p:cNvPr>
          <p:cNvSpPr>
            <a:spLocks noGrp="1"/>
          </p:cNvSpPr>
          <p:nvPr>
            <p:ph type="body" sz="quarter" idx="12"/>
          </p:nvPr>
        </p:nvSpPr>
        <p:spPr>
          <a:xfrm>
            <a:off x="304800" y="239813"/>
            <a:ext cx="11582400" cy="4854575"/>
          </a:xfrm>
        </p:spPr>
        <p:txBody>
          <a:bodyPr/>
          <a:lstStyle/>
          <a:p>
            <a:r>
              <a:rPr lang="en-US" dirty="0"/>
              <a:t>In predictive modeling, sometimes referred to as supervised learning, inputs are used to predict the values for a target field. </a:t>
            </a:r>
          </a:p>
          <a:p>
            <a:r>
              <a:rPr lang="en-US" dirty="0"/>
              <a:t>Neural networks, five different rule induction methods, support vector machine, Bayes networks, the self-learning response model, a sequence detection method, regression and logistic regression analysis, discriminant analysis, Cox regression, and generalized linear models. In addition, time series analysis is available using either ARIMA or exponential smoothing.</a:t>
            </a:r>
          </a:p>
          <a:p>
            <a:r>
              <a:rPr lang="en-US" dirty="0"/>
              <a:t>The different clustering methods, sometimes referred to as unsupervised learning methods, have no concept of a target field. The aim of clustering techniques is to try to segment the data into groups of cases/records that have similar patterns of input fields. </a:t>
            </a:r>
          </a:p>
          <a:p>
            <a:r>
              <a:rPr lang="en-US" dirty="0" err="1"/>
              <a:t>Kohonen</a:t>
            </a:r>
            <a:r>
              <a:rPr lang="en-US" dirty="0"/>
              <a:t> networks, </a:t>
            </a:r>
          </a:p>
          <a:p>
            <a:r>
              <a:rPr lang="en-US" dirty="0"/>
              <a:t>k-means clustering, </a:t>
            </a:r>
          </a:p>
          <a:p>
            <a:r>
              <a:rPr lang="en-US" dirty="0"/>
              <a:t>two-step clustering. </a:t>
            </a:r>
          </a:p>
          <a:p>
            <a:r>
              <a:rPr lang="en-US" dirty="0"/>
              <a:t>Association techniques can be thought of as generalized predictive modeling. Here the fields within the data can act as both inputs and target fields. Association rules try to associate a particular conclusion with a set of conditions. There are three association techniques available within P ASW Modeler: </a:t>
            </a:r>
            <a:r>
              <a:rPr lang="en-US" dirty="0" err="1"/>
              <a:t>Apriori</a:t>
            </a:r>
            <a:r>
              <a:rPr lang="en-US" dirty="0"/>
              <a:t>, Carma and Sequence. The Sequence node (mentioned above) will look for association rules over time (i.e., sequences). These could be stages in processing customer service problems, or web pages visited during a visit to a website that led to a product inquiry. </a:t>
            </a:r>
          </a:p>
        </p:txBody>
      </p:sp>
    </p:spTree>
    <p:extLst>
      <p:ext uri="{BB962C8B-B14F-4D97-AF65-F5344CB8AC3E}">
        <p14:creationId xmlns:p14="http://schemas.microsoft.com/office/powerpoint/2010/main" val="2843364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F7BFF-E43D-EC42-A002-135D9BF8D53B}"/>
              </a:ext>
            </a:extLst>
          </p:cNvPr>
          <p:cNvSpPr>
            <a:spLocks noGrp="1"/>
          </p:cNvSpPr>
          <p:nvPr>
            <p:ph type="title"/>
          </p:nvPr>
        </p:nvSpPr>
        <p:spPr/>
        <p:txBody>
          <a:bodyPr/>
          <a:lstStyle/>
          <a:p>
            <a:r>
              <a:rPr lang="en-US" dirty="0"/>
              <a:t>Automated Modeling</a:t>
            </a:r>
          </a:p>
        </p:txBody>
      </p:sp>
      <p:sp>
        <p:nvSpPr>
          <p:cNvPr id="3" name="Slide Number Placeholder 2">
            <a:extLst>
              <a:ext uri="{FF2B5EF4-FFF2-40B4-BE49-F238E27FC236}">
                <a16:creationId xmlns:a16="http://schemas.microsoft.com/office/drawing/2014/main" id="{ACCF0B93-0366-AC4E-B244-C5FA4A7CE792}"/>
              </a:ext>
            </a:extLst>
          </p:cNvPr>
          <p:cNvSpPr>
            <a:spLocks noGrp="1"/>
          </p:cNvSpPr>
          <p:nvPr>
            <p:ph type="sldNum" sz="quarter" idx="10"/>
          </p:nvPr>
        </p:nvSpPr>
        <p:spPr/>
        <p:txBody>
          <a:bodyPr/>
          <a:lstStyle/>
          <a:p>
            <a:fld id="{D0BE6F14-FF48-0F4F-A8AA-2E3F25371E4A}" type="slidenum">
              <a:rPr lang="en-US" noProof="0" smtClean="0"/>
              <a:pPr/>
              <a:t>54</a:t>
            </a:fld>
            <a:endParaRPr lang="en-US" noProof="0"/>
          </a:p>
        </p:txBody>
      </p:sp>
      <p:sp>
        <p:nvSpPr>
          <p:cNvPr id="4" name="Text Placeholder 3">
            <a:extLst>
              <a:ext uri="{FF2B5EF4-FFF2-40B4-BE49-F238E27FC236}">
                <a16:creationId xmlns:a16="http://schemas.microsoft.com/office/drawing/2014/main" id="{51BD9DB5-A47B-324E-B0BF-E0D344CF076F}"/>
              </a:ext>
            </a:extLst>
          </p:cNvPr>
          <p:cNvSpPr>
            <a:spLocks noGrp="1"/>
          </p:cNvSpPr>
          <p:nvPr>
            <p:ph type="body" sz="quarter" idx="12"/>
          </p:nvPr>
        </p:nvSpPr>
        <p:spPr>
          <a:xfrm>
            <a:off x="304800" y="1208089"/>
            <a:ext cx="11582400" cy="667512"/>
          </a:xfrm>
        </p:spPr>
        <p:txBody>
          <a:bodyPr/>
          <a:lstStyle/>
          <a:p>
            <a:r>
              <a:rPr lang="en-US" dirty="0"/>
              <a:t>The automated modeling methods estimate and compare a number of different modeling methods, allowing you to try out a variety of approaches in a single modeling run. </a:t>
            </a:r>
          </a:p>
        </p:txBody>
      </p:sp>
      <p:sp>
        <p:nvSpPr>
          <p:cNvPr id="5" name="Rectangle 4">
            <a:extLst>
              <a:ext uri="{FF2B5EF4-FFF2-40B4-BE49-F238E27FC236}">
                <a16:creationId xmlns:a16="http://schemas.microsoft.com/office/drawing/2014/main" id="{DA8AC4AD-21C6-AF40-B23F-C2C7931FEEDC}"/>
              </a:ext>
            </a:extLst>
          </p:cNvPr>
          <p:cNvSpPr/>
          <p:nvPr/>
        </p:nvSpPr>
        <p:spPr>
          <a:xfrm>
            <a:off x="195943" y="1931338"/>
            <a:ext cx="11462658" cy="523220"/>
          </a:xfrm>
          <a:prstGeom prst="rect">
            <a:avLst/>
          </a:prstGeom>
        </p:spPr>
        <p:txBody>
          <a:bodyPr wrap="square">
            <a:spAutoFit/>
          </a:bodyPr>
          <a:lstStyle/>
          <a:p>
            <a:r>
              <a:rPr lang="en-US" sz="1400" b="1" dirty="0"/>
              <a:t>Auto Classifier </a:t>
            </a:r>
          </a:p>
          <a:p>
            <a:r>
              <a:rPr lang="en-US" sz="1400" dirty="0"/>
              <a:t>offers several methods to predict a categorical target field ( e.g., did a customer respond to an offer, or not). </a:t>
            </a:r>
          </a:p>
        </p:txBody>
      </p:sp>
      <p:sp>
        <p:nvSpPr>
          <p:cNvPr id="6" name="Rectangle 5">
            <a:extLst>
              <a:ext uri="{FF2B5EF4-FFF2-40B4-BE49-F238E27FC236}">
                <a16:creationId xmlns:a16="http://schemas.microsoft.com/office/drawing/2014/main" id="{F971D5CE-753B-5A49-A508-072169175760}"/>
              </a:ext>
            </a:extLst>
          </p:cNvPr>
          <p:cNvSpPr/>
          <p:nvPr/>
        </p:nvSpPr>
        <p:spPr>
          <a:xfrm>
            <a:off x="195943" y="4710865"/>
            <a:ext cx="10395857" cy="1815882"/>
          </a:xfrm>
          <a:prstGeom prst="rect">
            <a:avLst/>
          </a:prstGeom>
        </p:spPr>
        <p:txBody>
          <a:bodyPr wrap="square">
            <a:spAutoFit/>
          </a:bodyPr>
          <a:lstStyle/>
          <a:p>
            <a:r>
              <a:rPr lang="en-US" sz="1400" b="1" dirty="0"/>
              <a:t>Auto Cluster </a:t>
            </a:r>
          </a:p>
          <a:p>
            <a:r>
              <a:rPr lang="en-US" sz="1400" dirty="0"/>
              <a:t>The Auto Cluster node estimates and compares clustering models, which identify groups of records that have similar characteristics. The node works in the same manner as other automated modeling nodes, allowing you to experiment with multiple combinations of options in a single modeling pass. Models can be compared using basic measures with which to attempt to filter and rank the usefulness of the cluster models, and provide a measure based on the importance of particular fields. </a:t>
            </a:r>
          </a:p>
          <a:p>
            <a:r>
              <a:rPr lang="en-US" sz="1400" dirty="0"/>
              <a:t>The Auto Cluster works in the same manner as the Auto Classifier and Auto Numeric nodes, but supports clustering models including </a:t>
            </a:r>
            <a:r>
              <a:rPr lang="en-US" sz="1400" dirty="0" err="1"/>
              <a:t>TwoStep</a:t>
            </a:r>
            <a:r>
              <a:rPr lang="en-US" sz="1400" dirty="0"/>
              <a:t>, K-Means, and </a:t>
            </a:r>
            <a:r>
              <a:rPr lang="en-US" sz="1400" dirty="0" err="1"/>
              <a:t>Kohonen</a:t>
            </a:r>
            <a:endParaRPr lang="en-US" sz="1400" dirty="0"/>
          </a:p>
        </p:txBody>
      </p:sp>
      <p:sp>
        <p:nvSpPr>
          <p:cNvPr id="7" name="Rectangle 6">
            <a:extLst>
              <a:ext uri="{FF2B5EF4-FFF2-40B4-BE49-F238E27FC236}">
                <a16:creationId xmlns:a16="http://schemas.microsoft.com/office/drawing/2014/main" id="{8FB636B2-8B2B-7A46-AE1F-137FF6B663B3}"/>
              </a:ext>
            </a:extLst>
          </p:cNvPr>
          <p:cNvSpPr/>
          <p:nvPr/>
        </p:nvSpPr>
        <p:spPr>
          <a:xfrm>
            <a:off x="195943" y="2698107"/>
            <a:ext cx="11092544" cy="1815882"/>
          </a:xfrm>
          <a:prstGeom prst="rect">
            <a:avLst/>
          </a:prstGeom>
        </p:spPr>
        <p:txBody>
          <a:bodyPr wrap="square">
            <a:spAutoFit/>
          </a:bodyPr>
          <a:lstStyle/>
          <a:p>
            <a:r>
              <a:rPr lang="en-US" sz="1400" b="1" dirty="0"/>
              <a:t>Auto Numeric </a:t>
            </a:r>
          </a:p>
          <a:p>
            <a:r>
              <a:rPr lang="en-US" sz="1400" dirty="0"/>
              <a:t>Analogous to the Auto Classifier, PASW Modeler includes a node to automate the production of models for continuous targets fields. Model types included are Neural Net, C&amp;R Tree, CHAID, Regression, Generalized Linear Models, Support Vector Machines (SVM) and Nearest </a:t>
            </a:r>
          </a:p>
          <a:p>
            <a:r>
              <a:rPr lang="en-US" sz="1400" dirty="0"/>
              <a:t>Neighbor(KNN). Options can be selected for specific modeling algorithms to try multiple variants. Models are ranked on various criteria, including the correlation of the predicted and actual values of the target, or the relative error in predicting the target. </a:t>
            </a:r>
          </a:p>
          <a:p>
            <a:r>
              <a:rPr lang="en-US" sz="1400" dirty="0"/>
              <a:t>As with the Auto Classifier, the Auto Numeric node generates output comparing the models you selected. You can then automatically generate model nodes you wish to explore further. </a:t>
            </a:r>
          </a:p>
        </p:txBody>
      </p:sp>
    </p:spTree>
    <p:extLst>
      <p:ext uri="{BB962C8B-B14F-4D97-AF65-F5344CB8AC3E}">
        <p14:creationId xmlns:p14="http://schemas.microsoft.com/office/powerpoint/2010/main" val="27695299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FB21F-F97E-B440-A49C-98353577C14E}"/>
              </a:ext>
            </a:extLst>
          </p:cNvPr>
          <p:cNvSpPr>
            <a:spLocks noGrp="1"/>
          </p:cNvSpPr>
          <p:nvPr>
            <p:ph type="title"/>
          </p:nvPr>
        </p:nvSpPr>
        <p:spPr/>
        <p:txBody>
          <a:bodyPr/>
          <a:lstStyle/>
          <a:p>
            <a:r>
              <a:rPr lang="en-US" dirty="0"/>
              <a:t>Quick Exercise</a:t>
            </a:r>
          </a:p>
        </p:txBody>
      </p:sp>
      <p:sp>
        <p:nvSpPr>
          <p:cNvPr id="4" name="Text Placeholder 3">
            <a:extLst>
              <a:ext uri="{FF2B5EF4-FFF2-40B4-BE49-F238E27FC236}">
                <a16:creationId xmlns:a16="http://schemas.microsoft.com/office/drawing/2014/main" id="{852B7DD4-65E7-764F-B925-1EAB4F932CCC}"/>
              </a:ext>
            </a:extLst>
          </p:cNvPr>
          <p:cNvSpPr>
            <a:spLocks noGrp="1"/>
          </p:cNvSpPr>
          <p:nvPr>
            <p:ph type="body" sz="quarter" idx="12"/>
          </p:nvPr>
        </p:nvSpPr>
        <p:spPr>
          <a:xfrm>
            <a:off x="304800" y="772167"/>
            <a:ext cx="11582400" cy="1154321"/>
          </a:xfrm>
        </p:spPr>
        <p:txBody>
          <a:bodyPr/>
          <a:lstStyle/>
          <a:p>
            <a:pPr marL="457200" indent="-457200">
              <a:buAutoNum type="arabicPeriod"/>
            </a:pPr>
            <a:r>
              <a:rPr lang="en-US" sz="1600" dirty="0"/>
              <a:t>Data: </a:t>
            </a:r>
            <a:r>
              <a:rPr lang="en-US" sz="1600" dirty="0" err="1"/>
              <a:t>Risk.CSV</a:t>
            </a:r>
            <a:endParaRPr lang="en-US" sz="1600" dirty="0"/>
          </a:p>
          <a:p>
            <a:pPr marL="457200" indent="-457200">
              <a:buAutoNum type="arabicPeriod"/>
            </a:pPr>
            <a:r>
              <a:rPr lang="en-US" sz="1600" dirty="0"/>
              <a:t>Connect to Type node, filter out ID, Derive SUM DEBT (NUMCARDS + STORECARDS + LOANS), Derive CHILDRE (NUMKIDS &gt; 0)</a:t>
            </a:r>
          </a:p>
        </p:txBody>
      </p:sp>
      <p:sp>
        <p:nvSpPr>
          <p:cNvPr id="6" name="Rectangle 5">
            <a:extLst>
              <a:ext uri="{FF2B5EF4-FFF2-40B4-BE49-F238E27FC236}">
                <a16:creationId xmlns:a16="http://schemas.microsoft.com/office/drawing/2014/main" id="{C7C49179-CD0F-EE49-8938-03E5116FEC68}"/>
              </a:ext>
            </a:extLst>
          </p:cNvPr>
          <p:cNvSpPr/>
          <p:nvPr/>
        </p:nvSpPr>
        <p:spPr>
          <a:xfrm>
            <a:off x="218740" y="1910992"/>
            <a:ext cx="9994900" cy="4278094"/>
          </a:xfrm>
          <a:prstGeom prst="rect">
            <a:avLst/>
          </a:prstGeom>
        </p:spPr>
        <p:txBody>
          <a:bodyPr wrap="square">
            <a:spAutoFit/>
          </a:bodyPr>
          <a:lstStyle/>
          <a:p>
            <a:pPr marL="342900" indent="-342900">
              <a:buFont typeface="+mj-lt"/>
              <a:buAutoNum type="arabicPeriod" startAt="3"/>
            </a:pPr>
            <a:r>
              <a:rPr lang="en-US" sz="1600" dirty="0"/>
              <a:t>Place a Partition node from the Field Ops palette to the right of the CHILDREN node Connect the CHILDREN node to the Partition node </a:t>
            </a:r>
          </a:p>
          <a:p>
            <a:pPr marL="342900" indent="-342900">
              <a:buFont typeface="+mj-lt"/>
              <a:buAutoNum type="arabicPeriod" startAt="3"/>
            </a:pPr>
            <a:r>
              <a:rPr lang="en-US" sz="1600" dirty="0"/>
              <a:t>Place a Type node from the Field Ops palette to the right of the Partition node Connect the Partition Node to the Type node </a:t>
            </a:r>
          </a:p>
          <a:p>
            <a:pPr marL="342900" indent="-342900">
              <a:buFont typeface="+mj-lt"/>
              <a:buAutoNum type="arabicPeriod" startAt="3"/>
            </a:pPr>
            <a:r>
              <a:rPr lang="en-US" sz="1600" dirty="0"/>
              <a:t>Double-click the Partition node to edit it.</a:t>
            </a:r>
          </a:p>
          <a:p>
            <a:r>
              <a:rPr lang="en-US" sz="1600" dirty="0"/>
              <a:t>6. Place a Table node from the Output palette above the Type node in the Stream Canvas Connect the Type node to the Table node </a:t>
            </a:r>
          </a:p>
          <a:p>
            <a:r>
              <a:rPr lang="en-US" sz="1600" dirty="0"/>
              <a:t>Run the Table node </a:t>
            </a:r>
          </a:p>
          <a:p>
            <a:endParaRPr lang="en-US" sz="1600" dirty="0"/>
          </a:p>
          <a:p>
            <a:r>
              <a:rPr lang="en-US" sz="1600" dirty="0"/>
              <a:t>7. Click File ... Close to close the Table window Double-click the Type node</a:t>
            </a:r>
          </a:p>
          <a:p>
            <a:endParaRPr lang="en-US" sz="1600" dirty="0"/>
          </a:p>
          <a:p>
            <a:r>
              <a:rPr lang="en-US" sz="1600" dirty="0"/>
              <a:t>8. Click in the cell located in the Role column for Risk (current value is Input) and select Target from the list</a:t>
            </a:r>
          </a:p>
          <a:p>
            <a:endParaRPr lang="en-US" sz="1600" dirty="0"/>
          </a:p>
          <a:p>
            <a:r>
              <a:rPr lang="en-US" sz="1600" dirty="0"/>
              <a:t>8. Click OK </a:t>
            </a:r>
          </a:p>
          <a:p>
            <a:r>
              <a:rPr lang="en-US" sz="1600" dirty="0"/>
              <a:t>Place the Random Trees node from the Modeling palette to the upper right of the Type node in the </a:t>
            </a:r>
          </a:p>
          <a:p>
            <a:r>
              <a:rPr lang="en-US" sz="1600" dirty="0"/>
              <a:t>Stream Canvas </a:t>
            </a:r>
          </a:p>
          <a:p>
            <a:pPr marL="342900" indent="-342900">
              <a:buFont typeface="+mj-lt"/>
              <a:buAutoNum type="arabicPeriod" startAt="3"/>
            </a:pPr>
            <a:endParaRPr lang="en-US" sz="1600" dirty="0"/>
          </a:p>
        </p:txBody>
      </p:sp>
      <p:pic>
        <p:nvPicPr>
          <p:cNvPr id="8" name="Picture 7">
            <a:extLst>
              <a:ext uri="{FF2B5EF4-FFF2-40B4-BE49-F238E27FC236}">
                <a16:creationId xmlns:a16="http://schemas.microsoft.com/office/drawing/2014/main" id="{7206E17C-EF90-1D45-8561-CD9F23187C59}"/>
              </a:ext>
            </a:extLst>
          </p:cNvPr>
          <p:cNvPicPr>
            <a:picLocks noChangeAspect="1"/>
          </p:cNvPicPr>
          <p:nvPr/>
        </p:nvPicPr>
        <p:blipFill>
          <a:blip r:embed="rId3"/>
          <a:stretch>
            <a:fillRect/>
          </a:stretch>
        </p:blipFill>
        <p:spPr>
          <a:xfrm>
            <a:off x="10213640" y="1641431"/>
            <a:ext cx="1892300" cy="3276600"/>
          </a:xfrm>
          <a:prstGeom prst="rect">
            <a:avLst/>
          </a:prstGeom>
        </p:spPr>
      </p:pic>
      <p:pic>
        <p:nvPicPr>
          <p:cNvPr id="9" name="Picture 8">
            <a:extLst>
              <a:ext uri="{FF2B5EF4-FFF2-40B4-BE49-F238E27FC236}">
                <a16:creationId xmlns:a16="http://schemas.microsoft.com/office/drawing/2014/main" id="{8C3A3132-4A26-2140-86BB-A8505063FF10}"/>
              </a:ext>
            </a:extLst>
          </p:cNvPr>
          <p:cNvPicPr>
            <a:picLocks noChangeAspect="1"/>
          </p:cNvPicPr>
          <p:nvPr/>
        </p:nvPicPr>
        <p:blipFill>
          <a:blip r:embed="rId4"/>
          <a:stretch>
            <a:fillRect/>
          </a:stretch>
        </p:blipFill>
        <p:spPr>
          <a:xfrm>
            <a:off x="8589534" y="4946665"/>
            <a:ext cx="3516406" cy="1758203"/>
          </a:xfrm>
          <a:prstGeom prst="rect">
            <a:avLst/>
          </a:prstGeom>
        </p:spPr>
      </p:pic>
      <p:pic>
        <p:nvPicPr>
          <p:cNvPr id="10" name="Picture 9">
            <a:extLst>
              <a:ext uri="{FF2B5EF4-FFF2-40B4-BE49-F238E27FC236}">
                <a16:creationId xmlns:a16="http://schemas.microsoft.com/office/drawing/2014/main" id="{EE91C74C-E7B8-374E-B46A-99F76CF5EF5F}"/>
              </a:ext>
            </a:extLst>
          </p:cNvPr>
          <p:cNvPicPr>
            <a:picLocks noChangeAspect="1"/>
          </p:cNvPicPr>
          <p:nvPr/>
        </p:nvPicPr>
        <p:blipFill>
          <a:blip r:embed="rId5"/>
          <a:stretch>
            <a:fillRect/>
          </a:stretch>
        </p:blipFill>
        <p:spPr>
          <a:xfrm>
            <a:off x="5800912" y="33289"/>
            <a:ext cx="5969000" cy="889000"/>
          </a:xfrm>
          <a:prstGeom prst="rect">
            <a:avLst/>
          </a:prstGeom>
        </p:spPr>
      </p:pic>
    </p:spTree>
    <p:extLst>
      <p:ext uri="{BB962C8B-B14F-4D97-AF65-F5344CB8AC3E}">
        <p14:creationId xmlns:p14="http://schemas.microsoft.com/office/powerpoint/2010/main" val="15835135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73EC8-38E0-7A43-8654-CC8D3D6CEDD2}"/>
              </a:ext>
            </a:extLst>
          </p:cNvPr>
          <p:cNvSpPr>
            <a:spLocks noGrp="1"/>
          </p:cNvSpPr>
          <p:nvPr>
            <p:ph type="title"/>
          </p:nvPr>
        </p:nvSpPr>
        <p:spPr/>
        <p:txBody>
          <a:bodyPr/>
          <a:lstStyle/>
          <a:p>
            <a:r>
              <a:rPr lang="en-US" dirty="0"/>
              <a:t>Automating Models for Categorical Targets </a:t>
            </a:r>
          </a:p>
        </p:txBody>
      </p:sp>
      <p:sp>
        <p:nvSpPr>
          <p:cNvPr id="3" name="Slide Number Placeholder 2">
            <a:extLst>
              <a:ext uri="{FF2B5EF4-FFF2-40B4-BE49-F238E27FC236}">
                <a16:creationId xmlns:a16="http://schemas.microsoft.com/office/drawing/2014/main" id="{3BE52424-71AC-D448-ABBF-495B2A3C073B}"/>
              </a:ext>
            </a:extLst>
          </p:cNvPr>
          <p:cNvSpPr>
            <a:spLocks noGrp="1"/>
          </p:cNvSpPr>
          <p:nvPr>
            <p:ph type="sldNum" sz="quarter" idx="10"/>
          </p:nvPr>
        </p:nvSpPr>
        <p:spPr/>
        <p:txBody>
          <a:bodyPr/>
          <a:lstStyle/>
          <a:p>
            <a:fld id="{D0BE6F14-FF48-0F4F-A8AA-2E3F25371E4A}" type="slidenum">
              <a:rPr lang="en-US" noProof="0" smtClean="0"/>
              <a:pPr/>
              <a:t>56</a:t>
            </a:fld>
            <a:endParaRPr lang="en-US" noProof="0"/>
          </a:p>
        </p:txBody>
      </p:sp>
      <p:sp>
        <p:nvSpPr>
          <p:cNvPr id="4" name="Text Placeholder 3">
            <a:extLst>
              <a:ext uri="{FF2B5EF4-FFF2-40B4-BE49-F238E27FC236}">
                <a16:creationId xmlns:a16="http://schemas.microsoft.com/office/drawing/2014/main" id="{A954C73D-10AB-3E48-8EB3-B3DC1F0B1257}"/>
              </a:ext>
            </a:extLst>
          </p:cNvPr>
          <p:cNvSpPr>
            <a:spLocks noGrp="1"/>
          </p:cNvSpPr>
          <p:nvPr>
            <p:ph type="body" sz="quarter" idx="12"/>
          </p:nvPr>
        </p:nvSpPr>
        <p:spPr>
          <a:xfrm>
            <a:off x="304800" y="1208088"/>
            <a:ext cx="11582400" cy="1810643"/>
          </a:xfrm>
        </p:spPr>
        <p:txBody>
          <a:bodyPr/>
          <a:lstStyle/>
          <a:p>
            <a:r>
              <a:rPr lang="en-US" dirty="0"/>
              <a:t>Data: </a:t>
            </a:r>
            <a:r>
              <a:rPr lang="en-US" dirty="0" err="1"/>
              <a:t>risk.CSV</a:t>
            </a:r>
            <a:endParaRPr lang="en-US" dirty="0"/>
          </a:p>
          <a:p>
            <a:r>
              <a:rPr lang="en-US" dirty="0"/>
              <a:t>1</a:t>
            </a:r>
          </a:p>
          <a:p>
            <a:endParaRPr lang="en-US" dirty="0"/>
          </a:p>
        </p:txBody>
      </p:sp>
      <p:sp>
        <p:nvSpPr>
          <p:cNvPr id="6" name="Text Placeholder 3">
            <a:extLst>
              <a:ext uri="{FF2B5EF4-FFF2-40B4-BE49-F238E27FC236}">
                <a16:creationId xmlns:a16="http://schemas.microsoft.com/office/drawing/2014/main" id="{3A92F54B-97EA-B14F-BE1B-ABE9D1F9D449}"/>
              </a:ext>
            </a:extLst>
          </p:cNvPr>
          <p:cNvSpPr txBox="1">
            <a:spLocks/>
          </p:cNvSpPr>
          <p:nvPr/>
        </p:nvSpPr>
        <p:spPr>
          <a:xfrm>
            <a:off x="304800" y="2933948"/>
            <a:ext cx="5660571" cy="1810643"/>
          </a:xfrm>
          <a:prstGeom prst="rect">
            <a:avLst/>
          </a:prstGeom>
        </p:spPr>
        <p:txBody>
          <a:bodyPr vert="horz" lIns="0" tIns="0" rIns="0" bIns="0" rtlCol="0">
            <a:noAutofit/>
          </a:bodyPr>
          <a:lst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2. Edit the node labeled GOOD PROFIT</a:t>
            </a:r>
          </a:p>
          <a:p>
            <a:r>
              <a:rPr lang="en-US" sz="1200" dirty="0"/>
              <a:t>(The Derive type is Flag. The value of GOOD PROFIT will be T when the value of RISK is good risk, else it will be false. This simple operation will create the new field with only two values)</a:t>
            </a:r>
          </a:p>
          <a:p>
            <a:endParaRPr lang="en-US" dirty="0"/>
          </a:p>
        </p:txBody>
      </p:sp>
      <p:sp>
        <p:nvSpPr>
          <p:cNvPr id="9" name="Text Placeholder 3">
            <a:extLst>
              <a:ext uri="{FF2B5EF4-FFF2-40B4-BE49-F238E27FC236}">
                <a16:creationId xmlns:a16="http://schemas.microsoft.com/office/drawing/2014/main" id="{B41A3B45-1123-CA4F-9AAD-1F7BC31C2F03}"/>
              </a:ext>
            </a:extLst>
          </p:cNvPr>
          <p:cNvSpPr txBox="1">
            <a:spLocks/>
          </p:cNvSpPr>
          <p:nvPr/>
        </p:nvSpPr>
        <p:spPr>
          <a:xfrm>
            <a:off x="6226629" y="1111256"/>
            <a:ext cx="5660571" cy="2728014"/>
          </a:xfrm>
          <a:prstGeom prst="rect">
            <a:avLst/>
          </a:prstGeom>
        </p:spPr>
        <p:txBody>
          <a:bodyPr vert="horz" lIns="0" tIns="0" rIns="0" bIns="0" rtlCol="0">
            <a:noAutofit/>
          </a:bodyPr>
          <a:lst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2. Right-click the Type node attached to the data source node and select Copy Node. Right-click near the GOOD PROFIT node and select Paste </a:t>
            </a:r>
          </a:p>
          <a:p>
            <a:r>
              <a:rPr lang="en-US" dirty="0"/>
              <a:t>3. Add a Table node . Run the Table node </a:t>
            </a:r>
          </a:p>
        </p:txBody>
      </p:sp>
      <p:sp>
        <p:nvSpPr>
          <p:cNvPr id="16" name="Rectangle 15">
            <a:extLst>
              <a:ext uri="{FF2B5EF4-FFF2-40B4-BE49-F238E27FC236}">
                <a16:creationId xmlns:a16="http://schemas.microsoft.com/office/drawing/2014/main" id="{C4E27532-9DA4-DE47-80FE-65FE64C9DA17}"/>
              </a:ext>
            </a:extLst>
          </p:cNvPr>
          <p:cNvSpPr/>
          <p:nvPr/>
        </p:nvSpPr>
        <p:spPr>
          <a:xfrm>
            <a:off x="6179731" y="2593207"/>
            <a:ext cx="6096000" cy="1477328"/>
          </a:xfrm>
          <a:prstGeom prst="rect">
            <a:avLst/>
          </a:prstGeom>
        </p:spPr>
        <p:txBody>
          <a:bodyPr>
            <a:spAutoFit/>
          </a:bodyPr>
          <a:lstStyle/>
          <a:p>
            <a:r>
              <a:rPr lang="en-US" dirty="0"/>
              <a:t>4. Add an Auto Classifier node from the Modeling palette to the stream to the right of the Type </a:t>
            </a:r>
          </a:p>
          <a:p>
            <a:r>
              <a:rPr lang="en-US" dirty="0"/>
              <a:t>node </a:t>
            </a:r>
          </a:p>
          <a:p>
            <a:r>
              <a:rPr lang="en-US" dirty="0"/>
              <a:t>Attach the Type node to the Auto Classifier node </a:t>
            </a:r>
          </a:p>
          <a:p>
            <a:r>
              <a:rPr lang="en-US" dirty="0"/>
              <a:t>Edit the Auto Classifier node </a:t>
            </a:r>
          </a:p>
        </p:txBody>
      </p:sp>
      <p:pic>
        <p:nvPicPr>
          <p:cNvPr id="17" name="Picture 16">
            <a:extLst>
              <a:ext uri="{FF2B5EF4-FFF2-40B4-BE49-F238E27FC236}">
                <a16:creationId xmlns:a16="http://schemas.microsoft.com/office/drawing/2014/main" id="{134AC1F6-769A-664F-864E-D9170D0622D8}"/>
              </a:ext>
            </a:extLst>
          </p:cNvPr>
          <p:cNvPicPr>
            <a:picLocks noChangeAspect="1"/>
          </p:cNvPicPr>
          <p:nvPr/>
        </p:nvPicPr>
        <p:blipFill>
          <a:blip r:embed="rId2"/>
          <a:stretch>
            <a:fillRect/>
          </a:stretch>
        </p:blipFill>
        <p:spPr>
          <a:xfrm>
            <a:off x="2469776" y="4070535"/>
            <a:ext cx="1544979" cy="2594772"/>
          </a:xfrm>
          <a:prstGeom prst="rect">
            <a:avLst/>
          </a:prstGeom>
        </p:spPr>
      </p:pic>
      <p:pic>
        <p:nvPicPr>
          <p:cNvPr id="18" name="Picture 17">
            <a:extLst>
              <a:ext uri="{FF2B5EF4-FFF2-40B4-BE49-F238E27FC236}">
                <a16:creationId xmlns:a16="http://schemas.microsoft.com/office/drawing/2014/main" id="{5DAA9724-A861-5D4F-AEF4-3CEF4E6CE0B7}"/>
              </a:ext>
            </a:extLst>
          </p:cNvPr>
          <p:cNvPicPr>
            <a:picLocks noChangeAspect="1"/>
          </p:cNvPicPr>
          <p:nvPr/>
        </p:nvPicPr>
        <p:blipFill rotWithShape="1">
          <a:blip r:embed="rId3"/>
          <a:srcRect r="13071"/>
          <a:stretch/>
        </p:blipFill>
        <p:spPr>
          <a:xfrm>
            <a:off x="304800" y="1975828"/>
            <a:ext cx="5188815" cy="889000"/>
          </a:xfrm>
          <a:prstGeom prst="rect">
            <a:avLst/>
          </a:prstGeom>
        </p:spPr>
      </p:pic>
    </p:spTree>
    <p:extLst>
      <p:ext uri="{BB962C8B-B14F-4D97-AF65-F5344CB8AC3E}">
        <p14:creationId xmlns:p14="http://schemas.microsoft.com/office/powerpoint/2010/main" val="2098581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AB566-91CE-2B4E-81B0-E94005E50857}"/>
              </a:ext>
            </a:extLst>
          </p:cNvPr>
          <p:cNvSpPr>
            <a:spLocks noGrp="1"/>
          </p:cNvSpPr>
          <p:nvPr>
            <p:ph type="title"/>
          </p:nvPr>
        </p:nvSpPr>
        <p:spPr>
          <a:xfrm>
            <a:off x="379228" y="3095244"/>
            <a:ext cx="11582400" cy="667512"/>
          </a:xfrm>
        </p:spPr>
        <p:txBody>
          <a:bodyPr/>
          <a:lstStyle/>
          <a:p>
            <a:r>
              <a:rPr lang="en-US" dirty="0"/>
              <a:t>More Exercise</a:t>
            </a:r>
          </a:p>
        </p:txBody>
      </p:sp>
      <p:sp>
        <p:nvSpPr>
          <p:cNvPr id="3" name="Slide Number Placeholder 2">
            <a:extLst>
              <a:ext uri="{FF2B5EF4-FFF2-40B4-BE49-F238E27FC236}">
                <a16:creationId xmlns:a16="http://schemas.microsoft.com/office/drawing/2014/main" id="{20576639-DBCE-6447-A005-097754A04B61}"/>
              </a:ext>
            </a:extLst>
          </p:cNvPr>
          <p:cNvSpPr>
            <a:spLocks noGrp="1"/>
          </p:cNvSpPr>
          <p:nvPr>
            <p:ph type="sldNum" sz="quarter" idx="10"/>
          </p:nvPr>
        </p:nvSpPr>
        <p:spPr/>
        <p:txBody>
          <a:bodyPr/>
          <a:lstStyle/>
          <a:p>
            <a:fld id="{D0BE6F14-FF48-0F4F-A8AA-2E3F25371E4A}" type="slidenum">
              <a:rPr lang="en-US" noProof="0" smtClean="0"/>
              <a:pPr/>
              <a:t>57</a:t>
            </a:fld>
            <a:endParaRPr lang="en-US" noProof="0"/>
          </a:p>
        </p:txBody>
      </p:sp>
    </p:spTree>
    <p:extLst>
      <p:ext uri="{BB962C8B-B14F-4D97-AF65-F5344CB8AC3E}">
        <p14:creationId xmlns:p14="http://schemas.microsoft.com/office/powerpoint/2010/main" val="3755448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68224"/>
            <a:ext cx="11582400" cy="667512"/>
          </a:xfrm>
        </p:spPr>
        <p:txBody>
          <a:bodyPr/>
          <a:lstStyle/>
          <a:p>
            <a:r>
              <a:rPr lang="en-US" dirty="0"/>
              <a:t>Lab Session – Working with an SPSS Visual Model</a:t>
            </a:r>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effectLst/>
                <a:uLnTx/>
                <a:uFillTx/>
                <a:latin typeface="IBM Plex Sans" charset="0"/>
              </a:rPr>
              <a:pPr marL="0" marR="0" lvl="0" indent="0" algn="r" defTabSz="914377" rtl="0" eaLnBrk="1" fontAlgn="auto" latinLnBrk="0" hangingPunct="1">
                <a:lnSpc>
                  <a:spcPct val="100000"/>
                </a:lnSpc>
                <a:spcBef>
                  <a:spcPts val="0"/>
                </a:spcBef>
                <a:spcAft>
                  <a:spcPts val="0"/>
                </a:spcAft>
                <a:buClrTx/>
                <a:buSzTx/>
                <a:buFontTx/>
                <a:buNone/>
                <a:tabLst/>
                <a:defRPr/>
              </a:pPr>
              <a:t>58</a:t>
            </a:fld>
            <a:endParaRPr kumimoji="0" lang="en-US" sz="800" b="0" i="0" u="none" strike="noStrike" kern="1200" cap="none" spc="0" normalizeH="0" baseline="0" noProof="0" dirty="0">
              <a:ln>
                <a:noFill/>
              </a:ln>
              <a:effectLst/>
              <a:uLnTx/>
              <a:uFillTx/>
              <a:latin typeface="IBM Plex Sans" charset="0"/>
            </a:endParaRPr>
          </a:p>
        </p:txBody>
      </p:sp>
      <p:sp>
        <p:nvSpPr>
          <p:cNvPr id="7" name="Text Placeholder 6"/>
          <p:cNvSpPr>
            <a:spLocks noGrp="1"/>
          </p:cNvSpPr>
          <p:nvPr>
            <p:ph type="body" sz="quarter" idx="4294967295"/>
          </p:nvPr>
        </p:nvSpPr>
        <p:spPr>
          <a:xfrm>
            <a:off x="304800" y="935736"/>
            <a:ext cx="11242675" cy="5330825"/>
          </a:xfrm>
        </p:spPr>
        <p:txBody>
          <a:bodyPr/>
          <a:lstStyle/>
          <a:p>
            <a:pPr marL="457200" indent="-457200">
              <a:spcBef>
                <a:spcPts val="0"/>
              </a:spcBef>
              <a:buAutoNum type="arabicParenR"/>
            </a:pPr>
            <a:r>
              <a:rPr lang="en-US" sz="1600" dirty="0"/>
              <a:t>Go to “</a:t>
            </a:r>
            <a:r>
              <a:rPr lang="en-US" sz="1600" dirty="0">
                <a:solidFill>
                  <a:schemeClr val="accent2"/>
                </a:solidFill>
              </a:rPr>
              <a:t>My Projects </a:t>
            </a:r>
            <a:r>
              <a:rPr lang="en-US" sz="1600" dirty="0">
                <a:solidFill>
                  <a:schemeClr val="accent2"/>
                </a:solidFill>
                <a:sym typeface="Wingdings" panose="05000000000000000000" pitchFamily="2" charset="2"/>
              </a:rPr>
              <a:t> </a:t>
            </a:r>
            <a:r>
              <a:rPr lang="en-US" sz="1600" dirty="0" err="1">
                <a:solidFill>
                  <a:schemeClr val="accent2"/>
                </a:solidFill>
                <a:sym typeface="Wingdings" panose="05000000000000000000" pitchFamily="2" charset="2"/>
              </a:rPr>
              <a:t>YourProject</a:t>
            </a:r>
            <a:r>
              <a:rPr lang="en-US" sz="1600" dirty="0">
                <a:solidFill>
                  <a:schemeClr val="accent2"/>
                </a:solidFill>
                <a:sym typeface="Wingdings" panose="05000000000000000000" pitchFamily="2" charset="2"/>
              </a:rPr>
              <a:t>  </a:t>
            </a:r>
            <a:r>
              <a:rPr lang="en-US" sz="1600" dirty="0">
                <a:solidFill>
                  <a:schemeClr val="accent2"/>
                </a:solidFill>
              </a:rPr>
              <a:t>Assets</a:t>
            </a:r>
            <a:r>
              <a:rPr lang="en-US" sz="1600" dirty="0"/>
              <a:t>” and select </a:t>
            </a:r>
            <a:r>
              <a:rPr lang="en-US" sz="1600" dirty="0">
                <a:solidFill>
                  <a:schemeClr val="accent2"/>
                </a:solidFill>
              </a:rPr>
              <a:t>New Flow </a:t>
            </a:r>
            <a:r>
              <a:rPr lang="en-US" sz="1600" dirty="0"/>
              <a:t>next to </a:t>
            </a:r>
            <a:r>
              <a:rPr lang="en-US" sz="1600" dirty="0">
                <a:solidFill>
                  <a:schemeClr val="accent2"/>
                </a:solidFill>
              </a:rPr>
              <a:t>Modeler Flows</a:t>
            </a:r>
          </a:p>
          <a:p>
            <a:pPr marL="457200" indent="-457200">
              <a:spcBef>
                <a:spcPts val="0"/>
              </a:spcBef>
              <a:buAutoNum type="arabicParenR"/>
            </a:pPr>
            <a:r>
              <a:rPr lang="en-US" sz="1600" dirty="0"/>
              <a:t>Select the </a:t>
            </a:r>
            <a:r>
              <a:rPr lang="en-US" sz="1600" dirty="0">
                <a:solidFill>
                  <a:schemeClr val="accent2"/>
                </a:solidFill>
              </a:rPr>
              <a:t>New</a:t>
            </a:r>
            <a:r>
              <a:rPr lang="en-US" sz="1600" dirty="0"/>
              <a:t> option from the top of the form</a:t>
            </a:r>
          </a:p>
          <a:p>
            <a:pPr marL="687912" lvl="1" indent="-457200">
              <a:spcBef>
                <a:spcPts val="0"/>
              </a:spcBef>
              <a:buFont typeface="+mj-lt"/>
              <a:buAutoNum type="alphaLcParenR"/>
            </a:pPr>
            <a:r>
              <a:rPr lang="en-US" sz="1600" dirty="0"/>
              <a:t>Enter a Name (Churn_&lt;Initials&gt;) &amp; Description</a:t>
            </a:r>
          </a:p>
          <a:p>
            <a:pPr marL="687912" lvl="1" indent="-457200">
              <a:spcBef>
                <a:spcPts val="0"/>
              </a:spcBef>
              <a:buFont typeface="+mj-lt"/>
              <a:buAutoNum type="alphaLcParenR"/>
            </a:pPr>
            <a:r>
              <a:rPr lang="en-US" sz="1600" dirty="0"/>
              <a:t>Select </a:t>
            </a:r>
            <a:r>
              <a:rPr lang="en-US" sz="1600" dirty="0">
                <a:solidFill>
                  <a:schemeClr val="accent2"/>
                </a:solidFill>
              </a:rPr>
              <a:t>IBM SPSS Modeler</a:t>
            </a:r>
          </a:p>
          <a:p>
            <a:pPr marL="687912" lvl="1" indent="-457200">
              <a:spcBef>
                <a:spcPts val="0"/>
              </a:spcBef>
              <a:buFont typeface="+mj-lt"/>
              <a:buAutoNum type="alphaLcParenR"/>
            </a:pPr>
            <a:r>
              <a:rPr lang="en-US" sz="1600" dirty="0"/>
              <a:t>Select </a:t>
            </a:r>
            <a:r>
              <a:rPr lang="en-US" sz="1600" dirty="0">
                <a:solidFill>
                  <a:schemeClr val="accent2"/>
                </a:solidFill>
              </a:rPr>
              <a:t>Create</a:t>
            </a:r>
            <a:r>
              <a:rPr lang="en-US" sz="1600" dirty="0"/>
              <a:t> at bottom of the screen</a:t>
            </a:r>
          </a:p>
          <a:p>
            <a:pPr marL="457200" indent="-457200">
              <a:spcBef>
                <a:spcPts val="0"/>
              </a:spcBef>
              <a:buAutoNum type="arabicParenR"/>
            </a:pPr>
            <a:r>
              <a:rPr lang="en-US" sz="1600" dirty="0"/>
              <a:t>Select the      icon and Drag &amp; drop </a:t>
            </a:r>
            <a:r>
              <a:rPr lang="en-US" sz="1600" dirty="0">
                <a:solidFill>
                  <a:schemeClr val="accent2"/>
                </a:solidFill>
              </a:rPr>
              <a:t>Customer.csv &amp; Churn.csv</a:t>
            </a:r>
            <a:r>
              <a:rPr lang="en-US" sz="1600" dirty="0">
                <a:solidFill>
                  <a:schemeClr val="accent4">
                    <a:lumMod val="60000"/>
                    <a:lumOff val="40000"/>
                  </a:schemeClr>
                </a:solidFill>
              </a:rPr>
              <a:t> </a:t>
            </a:r>
            <a:r>
              <a:rPr lang="en-US" sz="1600" dirty="0"/>
              <a:t>data sources to the canvas</a:t>
            </a:r>
          </a:p>
          <a:p>
            <a:pPr marL="687912" lvl="1" indent="-457200">
              <a:spcBef>
                <a:spcPts val="0"/>
              </a:spcBef>
              <a:buFont typeface="+mj-lt"/>
              <a:buAutoNum type="alphaLcParenR"/>
            </a:pPr>
            <a:r>
              <a:rPr lang="en-US" sz="1600" dirty="0"/>
              <a:t>* Alternatively, select </a:t>
            </a:r>
            <a:r>
              <a:rPr lang="en-US" sz="1600" dirty="0">
                <a:solidFill>
                  <a:schemeClr val="accent2"/>
                </a:solidFill>
              </a:rPr>
              <a:t>Import</a:t>
            </a:r>
            <a:r>
              <a:rPr lang="en-US" sz="1600" dirty="0"/>
              <a:t> and drag a </a:t>
            </a:r>
            <a:r>
              <a:rPr lang="en-US" sz="1600" dirty="0">
                <a:solidFill>
                  <a:schemeClr val="accent2"/>
                </a:solidFill>
              </a:rPr>
              <a:t>Data Asset </a:t>
            </a:r>
            <a:r>
              <a:rPr lang="en-US" sz="1600" dirty="0"/>
              <a:t>element to the canvas</a:t>
            </a:r>
          </a:p>
          <a:p>
            <a:pPr marL="687912" lvl="1" indent="-457200">
              <a:spcBef>
                <a:spcPts val="0"/>
              </a:spcBef>
              <a:buFont typeface="+mj-lt"/>
              <a:buAutoNum type="alphaLcParenR"/>
            </a:pPr>
            <a:r>
              <a:rPr lang="en-US" sz="1600" dirty="0"/>
              <a:t>* Right click on each of the data sources and click on </a:t>
            </a:r>
            <a:r>
              <a:rPr lang="en-US" sz="1600" dirty="0">
                <a:solidFill>
                  <a:schemeClr val="accent2"/>
                </a:solidFill>
              </a:rPr>
              <a:t>Change data asset </a:t>
            </a:r>
            <a:r>
              <a:rPr lang="en-US" sz="1600" dirty="0"/>
              <a:t>and select the </a:t>
            </a:r>
            <a:r>
              <a:rPr lang="en-US" sz="1600" dirty="0" err="1">
                <a:solidFill>
                  <a:schemeClr val="accent2"/>
                </a:solidFill>
              </a:rPr>
              <a:t>Customer.csv</a:t>
            </a:r>
            <a:r>
              <a:rPr lang="en-US" sz="1600" dirty="0">
                <a:solidFill>
                  <a:schemeClr val="accent2"/>
                </a:solidFill>
              </a:rPr>
              <a:t> </a:t>
            </a:r>
          </a:p>
          <a:p>
            <a:pPr marL="687912" lvl="1" indent="-457200">
              <a:spcBef>
                <a:spcPts val="0"/>
              </a:spcBef>
              <a:buFont typeface="+mj-lt"/>
              <a:buAutoNum type="alphaLcParenR"/>
            </a:pPr>
            <a:r>
              <a:rPr lang="en-US" sz="1600" dirty="0"/>
              <a:t>* Rename the data asset to </a:t>
            </a:r>
            <a:r>
              <a:rPr lang="en-US" sz="1600" dirty="0">
                <a:solidFill>
                  <a:schemeClr val="accent2"/>
                </a:solidFill>
              </a:rPr>
              <a:t>Customer </a:t>
            </a:r>
            <a:r>
              <a:rPr lang="en-US" sz="1600" dirty="0"/>
              <a:t>and save your changes</a:t>
            </a:r>
          </a:p>
          <a:p>
            <a:pPr marL="687912" lvl="1" indent="-457200">
              <a:spcBef>
                <a:spcPts val="0"/>
              </a:spcBef>
              <a:buFont typeface="+mj-lt"/>
              <a:buAutoNum type="alphaLcParenR"/>
            </a:pPr>
            <a:r>
              <a:rPr lang="en-US" sz="1600" dirty="0"/>
              <a:t>* Repeat  these steps for the </a:t>
            </a:r>
            <a:r>
              <a:rPr lang="en-US" sz="1600" dirty="0" err="1">
                <a:solidFill>
                  <a:schemeClr val="accent2"/>
                </a:solidFill>
              </a:rPr>
              <a:t>Churn.csv</a:t>
            </a:r>
            <a:r>
              <a:rPr lang="en-US" sz="1600" dirty="0"/>
              <a:t> file </a:t>
            </a:r>
          </a:p>
          <a:p>
            <a:pPr marL="687912" lvl="1" indent="-457200">
              <a:spcBef>
                <a:spcPts val="0"/>
              </a:spcBef>
              <a:buFont typeface="+mj-lt"/>
              <a:buAutoNum type="alphaLcParenR"/>
            </a:pPr>
            <a:r>
              <a:rPr lang="en-US" sz="1600" dirty="0"/>
              <a:t>Right click on each of the data sources and select </a:t>
            </a:r>
            <a:r>
              <a:rPr lang="en-US" sz="1600" dirty="0">
                <a:solidFill>
                  <a:schemeClr val="accent2"/>
                </a:solidFill>
              </a:rPr>
              <a:t>Preview</a:t>
            </a:r>
            <a:r>
              <a:rPr lang="en-US" sz="1600" dirty="0">
                <a:solidFill>
                  <a:schemeClr val="accent4"/>
                </a:solidFill>
              </a:rPr>
              <a:t> </a:t>
            </a:r>
            <a:r>
              <a:rPr lang="en-US" sz="1600" dirty="0"/>
              <a:t>to view data</a:t>
            </a:r>
          </a:p>
          <a:p>
            <a:pPr marL="457200" indent="-457200">
              <a:spcBef>
                <a:spcPts val="0"/>
              </a:spcBef>
              <a:buFont typeface="+mj-lt"/>
              <a:buAutoNum type="arabicParenR"/>
            </a:pPr>
            <a:r>
              <a:rPr lang="en-US" sz="1600" dirty="0"/>
              <a:t>Under </a:t>
            </a:r>
            <a:r>
              <a:rPr lang="en-US" sz="1600" dirty="0">
                <a:solidFill>
                  <a:schemeClr val="accent2"/>
                </a:solidFill>
              </a:rPr>
              <a:t>Record Operations</a:t>
            </a:r>
            <a:r>
              <a:rPr lang="en-US" sz="1600" dirty="0"/>
              <a:t>, select &amp; drag the </a:t>
            </a:r>
            <a:r>
              <a:rPr lang="en-US" sz="1600" dirty="0">
                <a:solidFill>
                  <a:srgbClr val="C00000"/>
                </a:solidFill>
              </a:rPr>
              <a:t>Merge</a:t>
            </a:r>
            <a:r>
              <a:rPr lang="en-US" sz="1600" dirty="0"/>
              <a:t> node to the canvas</a:t>
            </a:r>
          </a:p>
          <a:p>
            <a:pPr marL="457200" indent="-457200">
              <a:spcBef>
                <a:spcPts val="0"/>
              </a:spcBef>
              <a:buFont typeface="+mj-lt"/>
              <a:buAutoNum type="arabicParenR"/>
            </a:pPr>
            <a:r>
              <a:rPr lang="en-US" sz="1600" dirty="0"/>
              <a:t>Connect the Customer (Connect 1</a:t>
            </a:r>
            <a:r>
              <a:rPr lang="en-US" sz="1600" baseline="30000" dirty="0"/>
              <a:t>st</a:t>
            </a:r>
            <a:r>
              <a:rPr lang="en-US" sz="1600" dirty="0"/>
              <a:t>) &amp; Churn data sources to the Merge node</a:t>
            </a:r>
          </a:p>
          <a:p>
            <a:pPr marL="457200" indent="-457200">
              <a:spcBef>
                <a:spcPts val="0"/>
              </a:spcBef>
              <a:buFont typeface="+mj-lt"/>
              <a:buAutoNum type="arabicParenR"/>
            </a:pPr>
            <a:r>
              <a:rPr lang="en-US" sz="1600" dirty="0"/>
              <a:t>Right click the Merge node and select </a:t>
            </a:r>
            <a:r>
              <a:rPr lang="en-US" sz="1600" dirty="0">
                <a:solidFill>
                  <a:schemeClr val="accent2"/>
                </a:solidFill>
              </a:rPr>
              <a:t>Open-&gt;Settings</a:t>
            </a:r>
          </a:p>
          <a:p>
            <a:pPr marL="687912" lvl="1" indent="-457200">
              <a:spcBef>
                <a:spcPts val="0"/>
              </a:spcBef>
              <a:buFont typeface="+mj-lt"/>
              <a:buAutoNum type="arabicParenR"/>
            </a:pPr>
            <a:r>
              <a:rPr lang="en-US" sz="1600" dirty="0"/>
              <a:t>Choose </a:t>
            </a:r>
            <a:r>
              <a:rPr lang="en-US" sz="1600" dirty="0">
                <a:solidFill>
                  <a:schemeClr val="accent2"/>
                </a:solidFill>
              </a:rPr>
              <a:t>Keys</a:t>
            </a:r>
            <a:r>
              <a:rPr lang="en-US" sz="1600" dirty="0"/>
              <a:t> for the </a:t>
            </a:r>
            <a:r>
              <a:rPr lang="en-US" sz="1600" dirty="0">
                <a:solidFill>
                  <a:schemeClr val="accent2"/>
                </a:solidFill>
              </a:rPr>
              <a:t>Merge Method</a:t>
            </a:r>
          </a:p>
          <a:p>
            <a:pPr marL="687912" lvl="1" indent="-457200">
              <a:spcBef>
                <a:spcPts val="0"/>
              </a:spcBef>
              <a:buFont typeface="+mj-lt"/>
              <a:buAutoNum type="arabicParenR"/>
            </a:pPr>
            <a:r>
              <a:rPr lang="en-US" sz="1600" dirty="0"/>
              <a:t>Select </a:t>
            </a:r>
            <a:r>
              <a:rPr lang="en-US" sz="1600" dirty="0">
                <a:solidFill>
                  <a:schemeClr val="accent2"/>
                </a:solidFill>
              </a:rPr>
              <a:t>Add Columns </a:t>
            </a:r>
            <a:r>
              <a:rPr lang="en-US" sz="1600" dirty="0"/>
              <a:t>and choose </a:t>
            </a:r>
            <a:r>
              <a:rPr lang="en-US" sz="1600" dirty="0">
                <a:solidFill>
                  <a:schemeClr val="accent2"/>
                </a:solidFill>
              </a:rPr>
              <a:t>ID</a:t>
            </a:r>
            <a:r>
              <a:rPr lang="en-US" sz="1600" dirty="0"/>
              <a:t> from the list</a:t>
            </a:r>
          </a:p>
          <a:p>
            <a:pPr marL="687912" lvl="1" indent="-457200">
              <a:spcBef>
                <a:spcPts val="0"/>
              </a:spcBef>
              <a:buFont typeface="+mj-lt"/>
              <a:buAutoNum type="arabicParenR"/>
            </a:pPr>
            <a:r>
              <a:rPr lang="en-US" sz="1600" dirty="0"/>
              <a:t>Select </a:t>
            </a:r>
            <a:r>
              <a:rPr lang="en-US" sz="1600" dirty="0">
                <a:solidFill>
                  <a:schemeClr val="accent2"/>
                </a:solidFill>
              </a:rPr>
              <a:t>Combine Duplicate Key Fields</a:t>
            </a:r>
          </a:p>
          <a:p>
            <a:pPr marL="687912" lvl="1" indent="-457200">
              <a:spcBef>
                <a:spcPts val="0"/>
              </a:spcBef>
              <a:buFont typeface="+mj-lt"/>
              <a:buAutoNum type="arabicParenR"/>
            </a:pPr>
            <a:r>
              <a:rPr lang="en-US" sz="1600" dirty="0"/>
              <a:t>Select </a:t>
            </a:r>
            <a:r>
              <a:rPr lang="en-US" sz="1600" dirty="0">
                <a:solidFill>
                  <a:schemeClr val="accent2"/>
                </a:solidFill>
              </a:rPr>
              <a:t>Inner Join </a:t>
            </a:r>
            <a:r>
              <a:rPr lang="en-US" sz="1600" dirty="0"/>
              <a:t>for </a:t>
            </a:r>
            <a:r>
              <a:rPr lang="en-US" sz="1600" dirty="0">
                <a:solidFill>
                  <a:schemeClr val="accent2"/>
                </a:solidFill>
              </a:rPr>
              <a:t>Join field</a:t>
            </a:r>
          </a:p>
          <a:p>
            <a:pPr marL="687912" lvl="1" indent="-457200">
              <a:spcBef>
                <a:spcPts val="0"/>
              </a:spcBef>
              <a:buFont typeface="+mj-lt"/>
              <a:buAutoNum type="arabicParenR"/>
            </a:pPr>
            <a:r>
              <a:rPr lang="en-US" sz="1600" dirty="0"/>
              <a:t>Select </a:t>
            </a:r>
            <a:r>
              <a:rPr lang="en-US" sz="1600" dirty="0">
                <a:solidFill>
                  <a:schemeClr val="accent2"/>
                </a:solidFill>
              </a:rPr>
              <a:t>Save</a:t>
            </a:r>
            <a:r>
              <a:rPr lang="en-US" sz="1600" dirty="0"/>
              <a:t> at the bottom of the screen</a:t>
            </a:r>
          </a:p>
        </p:txBody>
      </p:sp>
      <p:pic>
        <p:nvPicPr>
          <p:cNvPr id="2" name="Picture 1">
            <a:extLst>
              <a:ext uri="{FF2B5EF4-FFF2-40B4-BE49-F238E27FC236}">
                <a16:creationId xmlns:a16="http://schemas.microsoft.com/office/drawing/2014/main" id="{C935084C-669A-214E-8E56-12D156033C4C}"/>
              </a:ext>
            </a:extLst>
          </p:cNvPr>
          <p:cNvPicPr>
            <a:picLocks noChangeAspect="1"/>
          </p:cNvPicPr>
          <p:nvPr/>
        </p:nvPicPr>
        <p:blipFill>
          <a:blip r:embed="rId2"/>
          <a:stretch>
            <a:fillRect/>
          </a:stretch>
        </p:blipFill>
        <p:spPr>
          <a:xfrm>
            <a:off x="1721796" y="2150580"/>
            <a:ext cx="200306" cy="275979"/>
          </a:xfrm>
          <a:prstGeom prst="rect">
            <a:avLst/>
          </a:prstGeom>
        </p:spPr>
      </p:pic>
    </p:spTree>
    <p:extLst>
      <p:ext uri="{BB962C8B-B14F-4D97-AF65-F5344CB8AC3E}">
        <p14:creationId xmlns:p14="http://schemas.microsoft.com/office/powerpoint/2010/main" val="2598809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56A08-9A03-2842-8CDC-5402C00F4915}"/>
              </a:ext>
            </a:extLst>
          </p:cNvPr>
          <p:cNvSpPr>
            <a:spLocks noGrp="1"/>
          </p:cNvSpPr>
          <p:nvPr>
            <p:ph type="title"/>
          </p:nvPr>
        </p:nvSpPr>
        <p:spPr/>
        <p:txBody>
          <a:bodyPr/>
          <a:lstStyle/>
          <a:p>
            <a:r>
              <a:rPr lang="en-US" dirty="0"/>
              <a:t>Data audit</a:t>
            </a:r>
          </a:p>
        </p:txBody>
      </p:sp>
      <p:sp>
        <p:nvSpPr>
          <p:cNvPr id="3" name="Slide Number Placeholder 2">
            <a:extLst>
              <a:ext uri="{FF2B5EF4-FFF2-40B4-BE49-F238E27FC236}">
                <a16:creationId xmlns:a16="http://schemas.microsoft.com/office/drawing/2014/main" id="{6CEB53EB-AA12-7A43-90EE-4FF70111A476}"/>
              </a:ext>
            </a:extLst>
          </p:cNvPr>
          <p:cNvSpPr>
            <a:spLocks noGrp="1"/>
          </p:cNvSpPr>
          <p:nvPr>
            <p:ph type="sldNum" sz="quarter" idx="10"/>
          </p:nvPr>
        </p:nvSpPr>
        <p:spPr/>
        <p:txBody>
          <a:bodyPr/>
          <a:lstStyle/>
          <a:p>
            <a:fld id="{D0BE6F14-FF48-0F4F-A8AA-2E3F25371E4A}" type="slidenum">
              <a:rPr lang="en-US" noProof="0" smtClean="0"/>
              <a:pPr/>
              <a:t>59</a:t>
            </a:fld>
            <a:endParaRPr lang="en-US" noProof="0"/>
          </a:p>
        </p:txBody>
      </p:sp>
      <p:sp>
        <p:nvSpPr>
          <p:cNvPr id="5" name="Rectangle 4">
            <a:extLst>
              <a:ext uri="{FF2B5EF4-FFF2-40B4-BE49-F238E27FC236}">
                <a16:creationId xmlns:a16="http://schemas.microsoft.com/office/drawing/2014/main" id="{8740CB3F-0359-DA45-BDFD-F309DFA4B9C1}"/>
              </a:ext>
            </a:extLst>
          </p:cNvPr>
          <p:cNvSpPr/>
          <p:nvPr/>
        </p:nvSpPr>
        <p:spPr>
          <a:xfrm>
            <a:off x="484261" y="832653"/>
            <a:ext cx="10932920" cy="369332"/>
          </a:xfrm>
          <a:prstGeom prst="rect">
            <a:avLst/>
          </a:prstGeom>
        </p:spPr>
        <p:txBody>
          <a:bodyPr wrap="square">
            <a:spAutoFit/>
          </a:bodyPr>
          <a:lstStyle/>
          <a:p>
            <a:r>
              <a:rPr lang="en-SG" dirty="0">
                <a:solidFill>
                  <a:srgbClr val="161616"/>
                </a:solidFill>
                <a:latin typeface="IBM Plex Sans" panose="020B0503050203000203" pitchFamily="34" charset="0"/>
              </a:rPr>
              <a:t>The Data Audit node provides a comprehensive first look at the data</a:t>
            </a:r>
            <a:endParaRPr lang="en-US" dirty="0"/>
          </a:p>
        </p:txBody>
      </p:sp>
      <p:sp>
        <p:nvSpPr>
          <p:cNvPr id="6" name="Rectangle 5">
            <a:extLst>
              <a:ext uri="{FF2B5EF4-FFF2-40B4-BE49-F238E27FC236}">
                <a16:creationId xmlns:a16="http://schemas.microsoft.com/office/drawing/2014/main" id="{25BCA2C2-A97C-7E49-BA65-73FDE897C2A8}"/>
              </a:ext>
            </a:extLst>
          </p:cNvPr>
          <p:cNvSpPr/>
          <p:nvPr/>
        </p:nvSpPr>
        <p:spPr>
          <a:xfrm>
            <a:off x="484261" y="1187157"/>
            <a:ext cx="11223478" cy="1477328"/>
          </a:xfrm>
          <a:prstGeom prst="rect">
            <a:avLst/>
          </a:prstGeom>
        </p:spPr>
        <p:txBody>
          <a:bodyPr wrap="square">
            <a:spAutoFit/>
          </a:bodyPr>
          <a:lstStyle/>
          <a:p>
            <a:pPr fontAlgn="base">
              <a:buFont typeface="Arial" panose="020B0604020202020204" pitchFamily="34" charset="0"/>
              <a:buChar char="•"/>
            </a:pPr>
            <a:r>
              <a:rPr lang="en-SG" dirty="0">
                <a:solidFill>
                  <a:srgbClr val="161616"/>
                </a:solidFill>
                <a:latin typeface="inherit"/>
              </a:rPr>
              <a:t>Summary statistics, histograms, and distribution graphs that may be useful in gaining a preliminary understanding of the data.</a:t>
            </a:r>
          </a:p>
          <a:p>
            <a:pPr fontAlgn="base">
              <a:buFont typeface="Arial" panose="020B0604020202020204" pitchFamily="34" charset="0"/>
              <a:buChar char="•"/>
            </a:pPr>
            <a:r>
              <a:rPr lang="en-SG" dirty="0">
                <a:solidFill>
                  <a:srgbClr val="161616"/>
                </a:solidFill>
                <a:latin typeface="inherit"/>
              </a:rPr>
              <a:t>Information about outliers, extremes, and missing values. </a:t>
            </a:r>
          </a:p>
          <a:p>
            <a:br>
              <a:rPr lang="en-SG" dirty="0"/>
            </a:br>
            <a:endParaRPr lang="en-US" dirty="0"/>
          </a:p>
        </p:txBody>
      </p:sp>
      <p:pic>
        <p:nvPicPr>
          <p:cNvPr id="7" name="Picture 6">
            <a:extLst>
              <a:ext uri="{FF2B5EF4-FFF2-40B4-BE49-F238E27FC236}">
                <a16:creationId xmlns:a16="http://schemas.microsoft.com/office/drawing/2014/main" id="{F6064EF4-882C-2B49-B92A-BCD2D6ABC6D7}"/>
              </a:ext>
            </a:extLst>
          </p:cNvPr>
          <p:cNvPicPr>
            <a:picLocks noChangeAspect="1"/>
          </p:cNvPicPr>
          <p:nvPr/>
        </p:nvPicPr>
        <p:blipFill>
          <a:blip r:embed="rId2"/>
          <a:stretch>
            <a:fillRect/>
          </a:stretch>
        </p:blipFill>
        <p:spPr>
          <a:xfrm>
            <a:off x="0" y="1855177"/>
            <a:ext cx="12192000" cy="4452658"/>
          </a:xfrm>
          <a:prstGeom prst="rect">
            <a:avLst/>
          </a:prstGeom>
        </p:spPr>
      </p:pic>
    </p:spTree>
    <p:extLst>
      <p:ext uri="{BB962C8B-B14F-4D97-AF65-F5344CB8AC3E}">
        <p14:creationId xmlns:p14="http://schemas.microsoft.com/office/powerpoint/2010/main" val="3935420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B1D6-0793-D049-93E6-AB28B7CE8037}"/>
              </a:ext>
            </a:extLst>
          </p:cNvPr>
          <p:cNvSpPr>
            <a:spLocks noGrp="1"/>
          </p:cNvSpPr>
          <p:nvPr>
            <p:ph type="title"/>
          </p:nvPr>
        </p:nvSpPr>
        <p:spPr>
          <a:xfrm>
            <a:off x="0" y="0"/>
            <a:ext cx="11582400" cy="667512"/>
          </a:xfrm>
        </p:spPr>
        <p:txBody>
          <a:bodyPr/>
          <a:lstStyle/>
          <a:p>
            <a:r>
              <a:rPr lang="en-US" dirty="0"/>
              <a:t>Reading Data files (double click)</a:t>
            </a:r>
          </a:p>
        </p:txBody>
      </p:sp>
      <p:sp>
        <p:nvSpPr>
          <p:cNvPr id="3" name="Slide Number Placeholder 2">
            <a:extLst>
              <a:ext uri="{FF2B5EF4-FFF2-40B4-BE49-F238E27FC236}">
                <a16:creationId xmlns:a16="http://schemas.microsoft.com/office/drawing/2014/main" id="{EFCD04F0-A8B8-B543-AA40-1B10FBC26C71}"/>
              </a:ext>
            </a:extLst>
          </p:cNvPr>
          <p:cNvSpPr>
            <a:spLocks noGrp="1"/>
          </p:cNvSpPr>
          <p:nvPr>
            <p:ph type="sldNum" sz="quarter" idx="10"/>
          </p:nvPr>
        </p:nvSpPr>
        <p:spPr/>
        <p:txBody>
          <a:bodyPr/>
          <a:lstStyle/>
          <a:p>
            <a:fld id="{D0BE6F14-FF48-0F4F-A8AA-2E3F25371E4A}" type="slidenum">
              <a:rPr lang="en-US" noProof="0" smtClean="0"/>
              <a:pPr/>
              <a:t>6</a:t>
            </a:fld>
            <a:endParaRPr lang="en-US" noProof="0"/>
          </a:p>
        </p:txBody>
      </p:sp>
      <p:pic>
        <p:nvPicPr>
          <p:cNvPr id="6" name="Picture 5">
            <a:extLst>
              <a:ext uri="{FF2B5EF4-FFF2-40B4-BE49-F238E27FC236}">
                <a16:creationId xmlns:a16="http://schemas.microsoft.com/office/drawing/2014/main" id="{F71DBAC6-5609-EA4C-9D67-83D2252E53B4}"/>
              </a:ext>
            </a:extLst>
          </p:cNvPr>
          <p:cNvPicPr>
            <a:picLocks noChangeAspect="1"/>
          </p:cNvPicPr>
          <p:nvPr/>
        </p:nvPicPr>
        <p:blipFill>
          <a:blip r:embed="rId2"/>
          <a:stretch>
            <a:fillRect/>
          </a:stretch>
        </p:blipFill>
        <p:spPr>
          <a:xfrm>
            <a:off x="65966" y="601980"/>
            <a:ext cx="2006600" cy="1231900"/>
          </a:xfrm>
          <a:prstGeom prst="rect">
            <a:avLst/>
          </a:prstGeom>
        </p:spPr>
      </p:pic>
      <p:sp>
        <p:nvSpPr>
          <p:cNvPr id="8" name="Rectangle 7">
            <a:extLst>
              <a:ext uri="{FF2B5EF4-FFF2-40B4-BE49-F238E27FC236}">
                <a16:creationId xmlns:a16="http://schemas.microsoft.com/office/drawing/2014/main" id="{7E9383A5-E356-EC4C-8912-CB4A15D46826}"/>
              </a:ext>
            </a:extLst>
          </p:cNvPr>
          <p:cNvSpPr/>
          <p:nvPr/>
        </p:nvSpPr>
        <p:spPr>
          <a:xfrm>
            <a:off x="2472840" y="333756"/>
            <a:ext cx="9653194" cy="6863417"/>
          </a:xfrm>
          <a:prstGeom prst="rect">
            <a:avLst/>
          </a:prstGeom>
        </p:spPr>
        <p:txBody>
          <a:bodyPr wrap="square">
            <a:spAutoFit/>
          </a:bodyPr>
          <a:lstStyle/>
          <a:p>
            <a:pPr fontAlgn="base"/>
            <a:r>
              <a:rPr lang="en-SG" sz="1100" b="1" dirty="0">
                <a:solidFill>
                  <a:srgbClr val="161616"/>
                </a:solidFill>
              </a:rPr>
              <a:t>SETTINGS</a:t>
            </a:r>
          </a:p>
          <a:p>
            <a:pPr fontAlgn="base"/>
            <a:r>
              <a:rPr lang="en-SG" sz="1100" b="1" dirty="0">
                <a:solidFill>
                  <a:srgbClr val="161616"/>
                </a:solidFill>
              </a:rPr>
              <a:t>Read field names from file</a:t>
            </a:r>
            <a:r>
              <a:rPr lang="en-SG" sz="1100" dirty="0">
                <a:solidFill>
                  <a:srgbClr val="161616"/>
                </a:solidFill>
              </a:rPr>
              <a:t> </a:t>
            </a:r>
          </a:p>
          <a:p>
            <a:pPr fontAlgn="base"/>
            <a:r>
              <a:rPr lang="en-SG" sz="1100" dirty="0">
                <a:solidFill>
                  <a:srgbClr val="161616"/>
                </a:solidFill>
              </a:rPr>
              <a:t>Selected by default, this option treats the first row in the data file as labels for the column. If your first row is not a header, deselect to automatically give each field a generic name, such as </a:t>
            </a:r>
            <a:r>
              <a:rPr lang="en-SG" sz="1100" i="1" dirty="0">
                <a:solidFill>
                  <a:srgbClr val="161616"/>
                </a:solidFill>
              </a:rPr>
              <a:t>Field1, Field2</a:t>
            </a:r>
            <a:r>
              <a:rPr lang="en-SG" sz="1100" dirty="0">
                <a:solidFill>
                  <a:srgbClr val="161616"/>
                </a:solidFill>
              </a:rPr>
              <a:t>, for the number of fields in the dataset. </a:t>
            </a:r>
          </a:p>
          <a:p>
            <a:pPr fontAlgn="base"/>
            <a:r>
              <a:rPr lang="en-SG" sz="1100" b="1" dirty="0">
                <a:solidFill>
                  <a:srgbClr val="161616"/>
                </a:solidFill>
              </a:rPr>
              <a:t>Specify number of fields.</a:t>
            </a:r>
            <a:r>
              <a:rPr lang="en-SG" sz="1100" dirty="0">
                <a:solidFill>
                  <a:srgbClr val="161616"/>
                </a:solidFill>
              </a:rPr>
              <a:t> </a:t>
            </a:r>
          </a:p>
          <a:p>
            <a:pPr fontAlgn="base"/>
            <a:r>
              <a:rPr lang="en-SG" sz="1100" dirty="0">
                <a:solidFill>
                  <a:srgbClr val="161616"/>
                </a:solidFill>
              </a:rPr>
              <a:t>Specify the number of fields in each record. The number of fields can be detected automatically as long as the records are new-line terminated. You can also set a number manually.</a:t>
            </a:r>
          </a:p>
          <a:p>
            <a:pPr fontAlgn="base"/>
            <a:r>
              <a:rPr lang="en-SG" sz="1100" b="1" dirty="0">
                <a:solidFill>
                  <a:srgbClr val="161616"/>
                </a:solidFill>
              </a:rPr>
              <a:t>Skip header characters.</a:t>
            </a:r>
            <a:r>
              <a:rPr lang="en-SG" sz="1100" dirty="0">
                <a:solidFill>
                  <a:srgbClr val="161616"/>
                </a:solidFill>
              </a:rPr>
              <a:t> </a:t>
            </a:r>
          </a:p>
          <a:p>
            <a:pPr fontAlgn="base"/>
            <a:r>
              <a:rPr lang="en-SG" sz="1100" dirty="0">
                <a:solidFill>
                  <a:srgbClr val="161616"/>
                </a:solidFill>
              </a:rPr>
              <a:t>Specify how many characters you want to ignore at the beginning of the first record.</a:t>
            </a:r>
          </a:p>
          <a:p>
            <a:pPr fontAlgn="base"/>
            <a:r>
              <a:rPr lang="en-SG" sz="1100" b="1" dirty="0">
                <a:solidFill>
                  <a:srgbClr val="161616"/>
                </a:solidFill>
              </a:rPr>
              <a:t>EOL comment characters.</a:t>
            </a:r>
          </a:p>
          <a:p>
            <a:pPr fontAlgn="base"/>
            <a:r>
              <a:rPr lang="en-SG" sz="1100" dirty="0">
                <a:solidFill>
                  <a:srgbClr val="161616"/>
                </a:solidFill>
              </a:rPr>
              <a:t> Specify characters, such as # or !, to indicate annotations in the data. Wherever one of these characters appears in the data file, everything up to but not including the next new-line character will be ignored. </a:t>
            </a:r>
          </a:p>
          <a:p>
            <a:pPr fontAlgn="base"/>
            <a:r>
              <a:rPr lang="en-SG" sz="1100" b="1" dirty="0">
                <a:solidFill>
                  <a:srgbClr val="161616"/>
                </a:solidFill>
              </a:rPr>
              <a:t>Strip lead and trail spaces. </a:t>
            </a:r>
          </a:p>
          <a:p>
            <a:pPr fontAlgn="base"/>
            <a:r>
              <a:rPr lang="en-SG" sz="1100" dirty="0">
                <a:solidFill>
                  <a:srgbClr val="161616"/>
                </a:solidFill>
              </a:rPr>
              <a:t>Select options for discarding leading and trailing spaces in strings on import.</a:t>
            </a:r>
          </a:p>
          <a:p>
            <a:pPr fontAlgn="base"/>
            <a:r>
              <a:rPr lang="en-SG" sz="1100" dirty="0"/>
              <a:t>he specified symbol (one character only). Invalid characters are null characters or any character that does not exist in the encoding method specified.</a:t>
            </a:r>
          </a:p>
          <a:p>
            <a:pPr fontAlgn="base"/>
            <a:r>
              <a:rPr lang="en-SG" sz="1100" b="1" dirty="0"/>
              <a:t>Encoding.</a:t>
            </a:r>
            <a:r>
              <a:rPr lang="en-SG" sz="1100" dirty="0"/>
              <a:t> </a:t>
            </a:r>
          </a:p>
          <a:p>
            <a:pPr fontAlgn="base"/>
            <a:r>
              <a:rPr lang="en-SG" sz="1100" dirty="0"/>
              <a:t>Specifies the text-encoding method used. You can choose between the system default, stream default, or UTF-8. </a:t>
            </a:r>
          </a:p>
          <a:p>
            <a:pPr fontAlgn="base"/>
            <a:r>
              <a:rPr lang="en-SG" sz="1100" dirty="0"/>
              <a:t>The system default is specified in the Windows Control Panel or, if running in distributed mode, on the server computer. </a:t>
            </a:r>
          </a:p>
          <a:p>
            <a:pPr fontAlgn="base"/>
            <a:r>
              <a:rPr lang="en-SG" sz="1100" dirty="0"/>
              <a:t>The stream default is specified in the Stream Properties dialog box. </a:t>
            </a:r>
          </a:p>
          <a:p>
            <a:pPr fontAlgn="base"/>
            <a:r>
              <a:rPr lang="en-SG" sz="1100" b="1" dirty="0"/>
              <a:t>Decimal symbol</a:t>
            </a:r>
            <a:r>
              <a:rPr lang="en-SG" sz="1100" dirty="0"/>
              <a:t> </a:t>
            </a:r>
          </a:p>
          <a:p>
            <a:pPr fontAlgn="base"/>
            <a:r>
              <a:rPr lang="en-SG" sz="1100" dirty="0"/>
              <a:t>Select the type of decimal separator that is used in your data source. The </a:t>
            </a:r>
            <a:r>
              <a:rPr lang="en-SG" sz="1100" b="1" dirty="0"/>
              <a:t>Stream default</a:t>
            </a:r>
            <a:r>
              <a:rPr lang="en-SG" sz="1100" dirty="0"/>
              <a:t> is the character that is selected from the Options tab of the stream properties dialog box. Otherwise, select either </a:t>
            </a:r>
            <a:r>
              <a:rPr lang="en-SG" sz="1100" b="1" dirty="0"/>
              <a:t>Period (.)</a:t>
            </a:r>
            <a:r>
              <a:rPr lang="en-SG" sz="1100" dirty="0"/>
              <a:t> or </a:t>
            </a:r>
            <a:r>
              <a:rPr lang="en-SG" sz="1100" b="1" dirty="0"/>
              <a:t>Comma (,)</a:t>
            </a:r>
            <a:r>
              <a:rPr lang="en-SG" sz="1100" dirty="0"/>
              <a:t> to read all data in this dialog box using the chosen character as the decimal separator. </a:t>
            </a:r>
          </a:p>
          <a:p>
            <a:pPr fontAlgn="base"/>
            <a:r>
              <a:rPr lang="en-SG" sz="1100" b="1" dirty="0"/>
              <a:t>Line delimiter is newline character</a:t>
            </a:r>
          </a:p>
          <a:p>
            <a:pPr fontAlgn="base"/>
            <a:r>
              <a:rPr lang="en-SG" sz="1100" dirty="0"/>
              <a:t> To use the newline character as the line delimiter, instead of a field delimiter, select this option. For example, this may be useful if there is an odd number of delimiters in a row that cause the line to wrap. Note that selecting this option means you cannot select </a:t>
            </a:r>
            <a:r>
              <a:rPr lang="en-SG" sz="1100" b="1" dirty="0"/>
              <a:t>Newline</a:t>
            </a:r>
            <a:r>
              <a:rPr lang="en-SG" sz="1100" dirty="0"/>
              <a:t> in the Delimiters list.</a:t>
            </a:r>
          </a:p>
          <a:p>
            <a:pPr fontAlgn="base"/>
            <a:r>
              <a:rPr lang="en-SG" sz="1100" b="1" dirty="0"/>
              <a:t>Delimiters.</a:t>
            </a:r>
            <a:r>
              <a:rPr lang="en-SG" sz="1100" dirty="0"/>
              <a:t> </a:t>
            </a:r>
          </a:p>
          <a:p>
            <a:pPr fontAlgn="base"/>
            <a:r>
              <a:rPr lang="en-SG" sz="1100" dirty="0"/>
              <a:t>Using the check boxes listed for this control, you can specify which characters, such as the comma (,), define field boundaries in the file. You can also specify more than one delimiter, such as ", |" for records that use multiple delimiters. The default delimiter is the comma.</a:t>
            </a:r>
          </a:p>
          <a:p>
            <a:pPr fontAlgn="base"/>
            <a:r>
              <a:rPr lang="en-SG" sz="1100" b="1" dirty="0"/>
              <a:t>Lines to scan for column and type</a:t>
            </a:r>
            <a:r>
              <a:rPr lang="en-SG" sz="1100" dirty="0"/>
              <a:t> </a:t>
            </a:r>
          </a:p>
          <a:p>
            <a:pPr fontAlgn="base"/>
            <a:r>
              <a:rPr lang="en-SG" sz="1100" dirty="0"/>
              <a:t>Specify how many lines and columns to scan for specified data types.</a:t>
            </a:r>
          </a:p>
          <a:p>
            <a:pPr fontAlgn="base"/>
            <a:r>
              <a:rPr lang="en-SG" sz="1100" b="1" dirty="0"/>
              <a:t>Automatically recognize dates and times</a:t>
            </a:r>
            <a:r>
              <a:rPr lang="en-SG" sz="1100" dirty="0"/>
              <a:t> </a:t>
            </a:r>
          </a:p>
          <a:p>
            <a:pPr fontAlgn="base"/>
            <a:r>
              <a:rPr lang="en-SG" sz="1100" dirty="0"/>
              <a:t>To enable IBM® SPSS® Modeler to automatically attempt to recognize data entries as dates or times, select this check box. For example, this means that an entry such as 07-11-1965 will be identified as a date and 02:35:58 will be identified as a time; however, ambiguous entries such as 07111965 or 023558 will show up as integers since there are no delimiters between the numbers.</a:t>
            </a:r>
          </a:p>
          <a:p>
            <a:pPr fontAlgn="base"/>
            <a:r>
              <a:rPr lang="en-SG" sz="1100" b="1" dirty="0"/>
              <a:t>Treat square brackets as lists</a:t>
            </a:r>
            <a:r>
              <a:rPr lang="en-SG" sz="1100" dirty="0"/>
              <a:t> If you select this check box, the data included between opening and closing square brackets is treated as a single value, even if the content includes delimiter characters such as commas and double quotes. For example, this might include two or three dimensional geospatial data, where the coordinates contained within square brackets are processed as a single list item.</a:t>
            </a:r>
          </a:p>
          <a:p>
            <a:pPr fontAlgn="base"/>
            <a:endParaRPr lang="en-SG" sz="1100" dirty="0"/>
          </a:p>
          <a:p>
            <a:pPr fontAlgn="base"/>
            <a:endParaRPr lang="en-SG" sz="1100" b="0" i="0" u="none" strike="noStrike" dirty="0">
              <a:solidFill>
                <a:srgbClr val="161616"/>
              </a:solidFill>
              <a:effectLst/>
              <a:latin typeface="IBM Plex Sans" panose="020B0503050203000203" pitchFamily="34" charset="0"/>
            </a:endParaRPr>
          </a:p>
        </p:txBody>
      </p:sp>
      <p:cxnSp>
        <p:nvCxnSpPr>
          <p:cNvPr id="10" name="Elbow Connector 9">
            <a:extLst>
              <a:ext uri="{FF2B5EF4-FFF2-40B4-BE49-F238E27FC236}">
                <a16:creationId xmlns:a16="http://schemas.microsoft.com/office/drawing/2014/main" id="{A9FEA298-326C-9A42-8B12-AF6A107DB14C}"/>
              </a:ext>
            </a:extLst>
          </p:cNvPr>
          <p:cNvCxnSpPr>
            <a:cxnSpLocks/>
          </p:cNvCxnSpPr>
          <p:nvPr/>
        </p:nvCxnSpPr>
        <p:spPr>
          <a:xfrm flipV="1">
            <a:off x="1195518" y="601980"/>
            <a:ext cx="1176169" cy="188303"/>
          </a:xfrm>
          <a:prstGeom prst="bentConnector3">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20323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68224"/>
            <a:ext cx="11582400" cy="667512"/>
          </a:xfrm>
        </p:spPr>
        <p:txBody>
          <a:bodyPr/>
          <a:lstStyle/>
          <a:p>
            <a:r>
              <a:rPr lang="en-US" dirty="0"/>
              <a:t>Lab Session – Working with an SPSS Visual Model - continued</a:t>
            </a:r>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effectLst/>
                <a:uLnTx/>
                <a:uFillTx/>
                <a:latin typeface="IBM Plex Sans" charset="0"/>
              </a:rPr>
              <a:pPr marL="0" marR="0" lvl="0" indent="0" algn="r" defTabSz="914377" rtl="0" eaLnBrk="1" fontAlgn="auto" latinLnBrk="0" hangingPunct="1">
                <a:lnSpc>
                  <a:spcPct val="100000"/>
                </a:lnSpc>
                <a:spcBef>
                  <a:spcPts val="0"/>
                </a:spcBef>
                <a:spcAft>
                  <a:spcPts val="0"/>
                </a:spcAft>
                <a:buClrTx/>
                <a:buSzTx/>
                <a:buFontTx/>
                <a:buNone/>
                <a:tabLst/>
                <a:defRPr/>
              </a:pPr>
              <a:t>60</a:t>
            </a:fld>
            <a:endParaRPr kumimoji="0" lang="en-US" sz="800" b="0" i="0" u="none" strike="noStrike" kern="1200" cap="none" spc="0" normalizeH="0" baseline="0" noProof="0" dirty="0">
              <a:ln>
                <a:noFill/>
              </a:ln>
              <a:effectLst/>
              <a:uLnTx/>
              <a:uFillTx/>
              <a:latin typeface="IBM Plex Sans" charset="0"/>
            </a:endParaRPr>
          </a:p>
        </p:txBody>
      </p:sp>
      <p:sp>
        <p:nvSpPr>
          <p:cNvPr id="8" name="Footer Placeholder 1">
            <a:extLst>
              <a:ext uri="{FF2B5EF4-FFF2-40B4-BE49-F238E27FC236}">
                <a16:creationId xmlns:a16="http://schemas.microsoft.com/office/drawing/2014/main" id="{6FA910DB-06C6-E045-AE48-014D960CEDED}"/>
              </a:ext>
            </a:extLst>
          </p:cNvPr>
          <p:cNvSpPr>
            <a:spLocks noGrp="1"/>
          </p:cNvSpPr>
          <p:nvPr>
            <p:ph type="ftr" sz="quarter" idx="4294967295"/>
          </p:nvPr>
        </p:nvSpPr>
        <p:spPr>
          <a:xfrm>
            <a:off x="304800" y="6435307"/>
            <a:ext cx="8534400" cy="182880"/>
          </a:xfrm>
          <a:prstGeom prst="rect">
            <a:avLst/>
          </a:prstGeom>
        </p:spPr>
        <p:txBody>
          <a:bodyPr/>
          <a:lstStyle>
            <a:lvl1pPr>
              <a:defRPr sz="800">
                <a:solidFill>
                  <a:schemeClr val="bg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IBM Plex Sans"/>
                <a:ea typeface="+mn-ea"/>
                <a:cs typeface="+mn-cs"/>
              </a:rPr>
              <a:t>IBM Watson AI / Watson &amp; Cloud Platform Expert Services / December 2018 / © 2018 IBM Corporation</a:t>
            </a:r>
            <a:endParaRPr kumimoji="0" lang="en-US" sz="800" b="0" i="0" u="none" strike="noStrike" kern="1200" cap="none" spc="0" normalizeH="0" baseline="0" noProof="0" dirty="0">
              <a:ln>
                <a:noFill/>
              </a:ln>
              <a:solidFill>
                <a:schemeClr val="tx1"/>
              </a:solidFill>
              <a:effectLst/>
              <a:uLnTx/>
              <a:uFillTx/>
              <a:latin typeface="IBM Plex Sans"/>
              <a:ea typeface="+mn-ea"/>
              <a:cs typeface="+mn-cs"/>
            </a:endParaRPr>
          </a:p>
        </p:txBody>
      </p:sp>
      <p:sp>
        <p:nvSpPr>
          <p:cNvPr id="7" name="Text Placeholder 6"/>
          <p:cNvSpPr>
            <a:spLocks noGrp="1"/>
          </p:cNvSpPr>
          <p:nvPr>
            <p:ph type="body" sz="quarter" idx="4294967295"/>
          </p:nvPr>
        </p:nvSpPr>
        <p:spPr>
          <a:xfrm>
            <a:off x="304800" y="935736"/>
            <a:ext cx="11242675" cy="5330825"/>
          </a:xfrm>
        </p:spPr>
        <p:txBody>
          <a:bodyPr/>
          <a:lstStyle/>
          <a:p>
            <a:pPr marL="457200" indent="-457200">
              <a:spcBef>
                <a:spcPts val="0"/>
              </a:spcBef>
              <a:buFont typeface="+mj-lt"/>
              <a:buAutoNum type="arabicParenR" startAt="7"/>
            </a:pPr>
            <a:r>
              <a:rPr lang="en-US" sz="1600" dirty="0"/>
              <a:t>Under </a:t>
            </a:r>
            <a:r>
              <a:rPr lang="en-US" sz="1600" dirty="0">
                <a:solidFill>
                  <a:srgbClr val="C00000"/>
                </a:solidFill>
              </a:rPr>
              <a:t>Graph</a:t>
            </a:r>
            <a:r>
              <a:rPr lang="en-US" sz="1600" dirty="0"/>
              <a:t>, select &amp; drag the </a:t>
            </a:r>
            <a:r>
              <a:rPr lang="en-US" sz="1600" dirty="0">
                <a:solidFill>
                  <a:schemeClr val="accent2"/>
                </a:solidFill>
              </a:rPr>
              <a:t>Distribution</a:t>
            </a:r>
            <a:r>
              <a:rPr lang="en-US" sz="1600" dirty="0"/>
              <a:t> node to the canvas and connect to the </a:t>
            </a:r>
            <a:r>
              <a:rPr lang="en-US" sz="1600" dirty="0">
                <a:solidFill>
                  <a:schemeClr val="accent2"/>
                </a:solidFill>
              </a:rPr>
              <a:t>Merge</a:t>
            </a:r>
            <a:r>
              <a:rPr lang="en-US" sz="1600" dirty="0"/>
              <a:t> node.</a:t>
            </a:r>
          </a:p>
          <a:p>
            <a:pPr marL="687912" lvl="1" indent="-457200">
              <a:spcBef>
                <a:spcPts val="0"/>
              </a:spcBef>
              <a:buFont typeface="+mj-lt"/>
              <a:buAutoNum type="alphaLcParenR"/>
            </a:pPr>
            <a:r>
              <a:rPr lang="en-US" sz="1600" dirty="0"/>
              <a:t>Right click and select </a:t>
            </a:r>
            <a:r>
              <a:rPr lang="en-US" sz="1600" dirty="0">
                <a:solidFill>
                  <a:schemeClr val="accent2"/>
                </a:solidFill>
              </a:rPr>
              <a:t>Open </a:t>
            </a:r>
            <a:r>
              <a:rPr lang="en-US" sz="1600" dirty="0"/>
              <a:t>to edit.</a:t>
            </a:r>
          </a:p>
          <a:p>
            <a:pPr marL="687912" lvl="1" indent="-457200">
              <a:spcBef>
                <a:spcPts val="0"/>
              </a:spcBef>
              <a:buFont typeface="+mj-lt"/>
              <a:buAutoNum type="alphaLcParenR"/>
            </a:pPr>
            <a:r>
              <a:rPr lang="en-US" sz="1600" dirty="0"/>
              <a:t>Under </a:t>
            </a:r>
            <a:r>
              <a:rPr lang="en-US" sz="1600" dirty="0">
                <a:solidFill>
                  <a:schemeClr val="accent2"/>
                </a:solidFill>
              </a:rPr>
              <a:t>Plot</a:t>
            </a:r>
            <a:r>
              <a:rPr lang="en-US" sz="1600" dirty="0">
                <a:solidFill>
                  <a:schemeClr val="accent4">
                    <a:lumMod val="60000"/>
                    <a:lumOff val="40000"/>
                  </a:schemeClr>
                </a:solidFill>
              </a:rPr>
              <a:t> </a:t>
            </a:r>
            <a:r>
              <a:rPr lang="en-US" sz="1600" dirty="0"/>
              <a:t>select </a:t>
            </a:r>
            <a:r>
              <a:rPr lang="en-US" sz="1600" dirty="0">
                <a:solidFill>
                  <a:schemeClr val="accent2"/>
                </a:solidFill>
              </a:rPr>
              <a:t>Churn</a:t>
            </a:r>
            <a:r>
              <a:rPr lang="en-US" sz="1600" dirty="0"/>
              <a:t> for </a:t>
            </a:r>
            <a:r>
              <a:rPr lang="en-US" sz="1600" dirty="0">
                <a:solidFill>
                  <a:schemeClr val="accent2"/>
                </a:solidFill>
              </a:rPr>
              <a:t>Field selection</a:t>
            </a:r>
          </a:p>
          <a:p>
            <a:pPr marL="687912" lvl="1" indent="-457200">
              <a:spcBef>
                <a:spcPts val="0"/>
              </a:spcBef>
              <a:buFont typeface="+mj-lt"/>
              <a:buAutoNum type="alphaLcParenR"/>
            </a:pPr>
            <a:r>
              <a:rPr lang="en-US" sz="1600" dirty="0"/>
              <a:t>Select </a:t>
            </a:r>
            <a:r>
              <a:rPr lang="en-US" sz="1600" dirty="0">
                <a:solidFill>
                  <a:schemeClr val="accent2"/>
                </a:solidFill>
              </a:rPr>
              <a:t>Gender</a:t>
            </a:r>
            <a:r>
              <a:rPr lang="en-US" sz="1600" dirty="0"/>
              <a:t> for </a:t>
            </a:r>
            <a:r>
              <a:rPr lang="en-US" sz="1600" dirty="0">
                <a:solidFill>
                  <a:schemeClr val="accent2"/>
                </a:solidFill>
              </a:rPr>
              <a:t>Color selection</a:t>
            </a:r>
          </a:p>
          <a:p>
            <a:pPr marL="687912" lvl="1" indent="-457200">
              <a:spcBef>
                <a:spcPts val="0"/>
              </a:spcBef>
              <a:buFont typeface="+mj-lt"/>
              <a:buAutoNum type="alphaLcParenR"/>
            </a:pPr>
            <a:r>
              <a:rPr lang="en-US" sz="1600" dirty="0"/>
              <a:t>Select </a:t>
            </a:r>
            <a:r>
              <a:rPr lang="en-US" sz="1600" dirty="0">
                <a:solidFill>
                  <a:schemeClr val="accent2"/>
                </a:solidFill>
              </a:rPr>
              <a:t>Save</a:t>
            </a:r>
            <a:r>
              <a:rPr lang="en-US" sz="1600" dirty="0"/>
              <a:t> and right click to </a:t>
            </a:r>
            <a:r>
              <a:rPr lang="en-US" sz="1600" dirty="0">
                <a:solidFill>
                  <a:schemeClr val="accent2"/>
                </a:solidFill>
              </a:rPr>
              <a:t>Run</a:t>
            </a:r>
            <a:r>
              <a:rPr lang="en-US" sz="1600" dirty="0"/>
              <a:t> the flow. View results (Churn) under “</a:t>
            </a:r>
            <a:r>
              <a:rPr lang="en-US" sz="1600" dirty="0">
                <a:solidFill>
                  <a:schemeClr val="accent2"/>
                </a:solidFill>
              </a:rPr>
              <a:t>Outputs</a:t>
            </a:r>
            <a:r>
              <a:rPr lang="en-US" sz="1600" dirty="0"/>
              <a:t>” on the right of the screen</a:t>
            </a:r>
          </a:p>
          <a:p>
            <a:pPr marL="457200" indent="-457200">
              <a:spcBef>
                <a:spcPts val="0"/>
              </a:spcBef>
              <a:buFont typeface="+mj-lt"/>
              <a:buAutoNum type="arabicParenR" startAt="7"/>
            </a:pPr>
            <a:r>
              <a:rPr lang="en-US" sz="1600" dirty="0"/>
              <a:t>Double-click on the </a:t>
            </a:r>
            <a:r>
              <a:rPr lang="en-US" sz="1600" dirty="0">
                <a:solidFill>
                  <a:schemeClr val="accent2"/>
                </a:solidFill>
              </a:rPr>
              <a:t>Outputs</a:t>
            </a:r>
            <a:r>
              <a:rPr lang="en-US" sz="1600" dirty="0"/>
              <a:t> to see results</a:t>
            </a:r>
          </a:p>
          <a:p>
            <a:pPr>
              <a:spcBef>
                <a:spcPts val="0"/>
              </a:spcBef>
            </a:pPr>
            <a:endParaRPr lang="en-US" sz="1600" dirty="0"/>
          </a:p>
        </p:txBody>
      </p:sp>
      <p:pic>
        <p:nvPicPr>
          <p:cNvPr id="5" name="Picture 4">
            <a:extLst>
              <a:ext uri="{FF2B5EF4-FFF2-40B4-BE49-F238E27FC236}">
                <a16:creationId xmlns:a16="http://schemas.microsoft.com/office/drawing/2014/main" id="{7B43DE09-DC89-8E44-9BA2-25E4E25DC13C}"/>
              </a:ext>
            </a:extLst>
          </p:cNvPr>
          <p:cNvPicPr>
            <a:picLocks noChangeAspect="1"/>
          </p:cNvPicPr>
          <p:nvPr/>
        </p:nvPicPr>
        <p:blipFill>
          <a:blip r:embed="rId2"/>
          <a:stretch>
            <a:fillRect/>
          </a:stretch>
        </p:blipFill>
        <p:spPr>
          <a:xfrm>
            <a:off x="1007023" y="3094071"/>
            <a:ext cx="2157163" cy="2020304"/>
          </a:xfrm>
          <a:prstGeom prst="rect">
            <a:avLst/>
          </a:prstGeom>
        </p:spPr>
      </p:pic>
      <p:pic>
        <p:nvPicPr>
          <p:cNvPr id="2" name="Picture 1">
            <a:extLst>
              <a:ext uri="{FF2B5EF4-FFF2-40B4-BE49-F238E27FC236}">
                <a16:creationId xmlns:a16="http://schemas.microsoft.com/office/drawing/2014/main" id="{C935084C-669A-214E-8E56-12D156033C4C}"/>
              </a:ext>
            </a:extLst>
          </p:cNvPr>
          <p:cNvPicPr>
            <a:picLocks noChangeAspect="1"/>
          </p:cNvPicPr>
          <p:nvPr/>
        </p:nvPicPr>
        <p:blipFill>
          <a:blip r:embed="rId3"/>
          <a:stretch>
            <a:fillRect/>
          </a:stretch>
        </p:blipFill>
        <p:spPr>
          <a:xfrm>
            <a:off x="1721796" y="2150580"/>
            <a:ext cx="200306" cy="275979"/>
          </a:xfrm>
          <a:prstGeom prst="rect">
            <a:avLst/>
          </a:prstGeom>
        </p:spPr>
      </p:pic>
      <p:pic>
        <p:nvPicPr>
          <p:cNvPr id="9" name="Picture 8">
            <a:extLst>
              <a:ext uri="{FF2B5EF4-FFF2-40B4-BE49-F238E27FC236}">
                <a16:creationId xmlns:a16="http://schemas.microsoft.com/office/drawing/2014/main" id="{17C4DF12-3EC8-B942-89FC-5095BE548B4A}"/>
              </a:ext>
            </a:extLst>
          </p:cNvPr>
          <p:cNvPicPr>
            <a:picLocks noChangeAspect="1"/>
          </p:cNvPicPr>
          <p:nvPr/>
        </p:nvPicPr>
        <p:blipFill>
          <a:blip r:embed="rId4"/>
          <a:stretch>
            <a:fillRect/>
          </a:stretch>
        </p:blipFill>
        <p:spPr>
          <a:xfrm>
            <a:off x="5255136" y="2965389"/>
            <a:ext cx="3772680" cy="2832931"/>
          </a:xfrm>
          <a:prstGeom prst="rect">
            <a:avLst/>
          </a:prstGeom>
        </p:spPr>
      </p:pic>
    </p:spTree>
    <p:extLst>
      <p:ext uri="{BB962C8B-B14F-4D97-AF65-F5344CB8AC3E}">
        <p14:creationId xmlns:p14="http://schemas.microsoft.com/office/powerpoint/2010/main" val="14838886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Lab Session – Building the Model to Predict Churn</a:t>
            </a:r>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effectLst/>
                <a:uLnTx/>
                <a:uFillTx/>
                <a:latin typeface="IBM Plex Sans" charset="0"/>
              </a:rPr>
              <a:pPr marL="0" marR="0" lvl="0" indent="0" algn="r" defTabSz="914377" rtl="0" eaLnBrk="1" fontAlgn="auto" latinLnBrk="0" hangingPunct="1">
                <a:lnSpc>
                  <a:spcPct val="100000"/>
                </a:lnSpc>
                <a:spcBef>
                  <a:spcPts val="0"/>
                </a:spcBef>
                <a:spcAft>
                  <a:spcPts val="0"/>
                </a:spcAft>
                <a:buClrTx/>
                <a:buSzTx/>
                <a:buFontTx/>
                <a:buNone/>
                <a:tabLst/>
                <a:defRPr/>
              </a:pPr>
              <a:t>61</a:t>
            </a:fld>
            <a:endParaRPr kumimoji="0" lang="en-US" sz="800" b="0" i="0" u="none" strike="noStrike" kern="1200" cap="none" spc="0" normalizeH="0" baseline="0" noProof="0" dirty="0">
              <a:ln>
                <a:noFill/>
              </a:ln>
              <a:effectLst/>
              <a:uLnTx/>
              <a:uFillTx/>
              <a:latin typeface="IBM Plex Sans" charset="0"/>
            </a:endParaRPr>
          </a:p>
        </p:txBody>
      </p:sp>
      <p:sp>
        <p:nvSpPr>
          <p:cNvPr id="7" name="Text Placeholder 6"/>
          <p:cNvSpPr>
            <a:spLocks noGrp="1"/>
          </p:cNvSpPr>
          <p:nvPr>
            <p:ph type="body" sz="quarter" idx="12"/>
          </p:nvPr>
        </p:nvSpPr>
        <p:spPr/>
        <p:txBody>
          <a:bodyPr/>
          <a:lstStyle/>
          <a:p>
            <a:pPr marL="457200" indent="-457200">
              <a:spcBef>
                <a:spcPts val="0"/>
              </a:spcBef>
              <a:buAutoNum type="arabicParenR"/>
            </a:pPr>
            <a:r>
              <a:rPr lang="en-US" dirty="0"/>
              <a:t>Under </a:t>
            </a:r>
            <a:r>
              <a:rPr lang="en-US" dirty="0">
                <a:solidFill>
                  <a:srgbClr val="C00000"/>
                </a:solidFill>
              </a:rPr>
              <a:t>Field Operation</a:t>
            </a:r>
            <a:r>
              <a:rPr lang="en-US" dirty="0"/>
              <a:t>, select &amp; drag the </a:t>
            </a:r>
            <a:r>
              <a:rPr lang="en-US" dirty="0">
                <a:solidFill>
                  <a:srgbClr val="C00000"/>
                </a:solidFill>
              </a:rPr>
              <a:t>Type</a:t>
            </a:r>
            <a:r>
              <a:rPr lang="en-US" dirty="0"/>
              <a:t> node to the canvas and connect it to the </a:t>
            </a:r>
            <a:r>
              <a:rPr lang="en-US" dirty="0">
                <a:solidFill>
                  <a:schemeClr val="accent2"/>
                </a:solidFill>
              </a:rPr>
              <a:t>Merge</a:t>
            </a:r>
            <a:r>
              <a:rPr lang="en-US" dirty="0"/>
              <a:t> node</a:t>
            </a:r>
          </a:p>
          <a:p>
            <a:pPr marL="457200" indent="-457200">
              <a:spcBef>
                <a:spcPts val="0"/>
              </a:spcBef>
              <a:buAutoNum type="arabicParenR"/>
            </a:pPr>
            <a:r>
              <a:rPr lang="en-US" dirty="0"/>
              <a:t>Right click on the Type node and select </a:t>
            </a:r>
            <a:r>
              <a:rPr lang="en-US" dirty="0">
                <a:solidFill>
                  <a:schemeClr val="accent2"/>
                </a:solidFill>
              </a:rPr>
              <a:t>Open</a:t>
            </a:r>
          </a:p>
          <a:p>
            <a:pPr marL="457200" indent="-457200">
              <a:spcBef>
                <a:spcPts val="0"/>
              </a:spcBef>
              <a:buAutoNum type="arabicParenR"/>
            </a:pPr>
            <a:r>
              <a:rPr lang="en-US" dirty="0"/>
              <a:t>Select </a:t>
            </a:r>
            <a:r>
              <a:rPr lang="en-US" dirty="0">
                <a:solidFill>
                  <a:schemeClr val="accent2"/>
                </a:solidFill>
              </a:rPr>
              <a:t>Read metadata </a:t>
            </a:r>
            <a:r>
              <a:rPr lang="en-US" dirty="0"/>
              <a:t>and click on </a:t>
            </a:r>
            <a:r>
              <a:rPr lang="en-US" dirty="0">
                <a:solidFill>
                  <a:schemeClr val="accent2"/>
                </a:solidFill>
              </a:rPr>
              <a:t>Read Values</a:t>
            </a:r>
          </a:p>
          <a:p>
            <a:pPr marL="687912" lvl="1" indent="-457200">
              <a:spcBef>
                <a:spcPts val="0"/>
              </a:spcBef>
              <a:buFont typeface="+mj-lt"/>
              <a:buAutoNum type="alphaLcParenR"/>
            </a:pPr>
            <a:r>
              <a:rPr lang="en-US" dirty="0"/>
              <a:t>Change </a:t>
            </a:r>
            <a:r>
              <a:rPr lang="en-US" dirty="0">
                <a:solidFill>
                  <a:schemeClr val="accent2"/>
                </a:solidFill>
              </a:rPr>
              <a:t>Role</a:t>
            </a:r>
            <a:r>
              <a:rPr lang="en-US" dirty="0"/>
              <a:t> of </a:t>
            </a:r>
            <a:r>
              <a:rPr lang="en-US" dirty="0">
                <a:solidFill>
                  <a:schemeClr val="accent2"/>
                </a:solidFill>
              </a:rPr>
              <a:t>Churn field </a:t>
            </a:r>
            <a:r>
              <a:rPr lang="en-US" dirty="0"/>
              <a:t>to </a:t>
            </a:r>
            <a:r>
              <a:rPr lang="en-US" dirty="0">
                <a:solidFill>
                  <a:schemeClr val="accent2"/>
                </a:solidFill>
              </a:rPr>
              <a:t>Target</a:t>
            </a:r>
          </a:p>
          <a:p>
            <a:pPr marL="687912" lvl="1" indent="-457200">
              <a:spcBef>
                <a:spcPts val="0"/>
              </a:spcBef>
              <a:buFont typeface="+mj-lt"/>
              <a:buAutoNum type="alphaLcParenR"/>
            </a:pPr>
            <a:r>
              <a:rPr lang="en-US" dirty="0"/>
              <a:t>Change </a:t>
            </a:r>
            <a:r>
              <a:rPr lang="en-US" dirty="0">
                <a:solidFill>
                  <a:schemeClr val="accent2"/>
                </a:solidFill>
              </a:rPr>
              <a:t>Measure </a:t>
            </a:r>
            <a:r>
              <a:rPr lang="en-US" dirty="0"/>
              <a:t>of</a:t>
            </a:r>
            <a:r>
              <a:rPr lang="en-US" dirty="0">
                <a:solidFill>
                  <a:schemeClr val="accent4"/>
                </a:solidFill>
              </a:rPr>
              <a:t> </a:t>
            </a:r>
            <a:r>
              <a:rPr lang="en-US" dirty="0">
                <a:solidFill>
                  <a:schemeClr val="accent2"/>
                </a:solidFill>
              </a:rPr>
              <a:t>Churn field </a:t>
            </a:r>
            <a:r>
              <a:rPr lang="en-US" dirty="0"/>
              <a:t>to </a:t>
            </a:r>
            <a:r>
              <a:rPr lang="en-US" dirty="0">
                <a:solidFill>
                  <a:schemeClr val="accent2"/>
                </a:solidFill>
              </a:rPr>
              <a:t>Flag</a:t>
            </a:r>
          </a:p>
          <a:p>
            <a:pPr marL="687912" lvl="1" indent="-457200">
              <a:spcBef>
                <a:spcPts val="0"/>
              </a:spcBef>
              <a:buFont typeface="+mj-lt"/>
              <a:buAutoNum type="alphaLcParenR"/>
            </a:pPr>
            <a:r>
              <a:rPr lang="en-US" dirty="0"/>
              <a:t>Select </a:t>
            </a:r>
            <a:r>
              <a:rPr lang="en-US" dirty="0">
                <a:solidFill>
                  <a:schemeClr val="accent2"/>
                </a:solidFill>
              </a:rPr>
              <a:t>Save</a:t>
            </a:r>
          </a:p>
          <a:p>
            <a:pPr marL="457200" indent="-457200">
              <a:spcBef>
                <a:spcPts val="0"/>
              </a:spcBef>
              <a:buFont typeface="Arial"/>
              <a:buAutoNum type="arabicParenR"/>
            </a:pPr>
            <a:r>
              <a:rPr lang="en-US" dirty="0"/>
              <a:t>Under </a:t>
            </a:r>
            <a:r>
              <a:rPr lang="en-US" dirty="0">
                <a:solidFill>
                  <a:srgbClr val="C00000"/>
                </a:solidFill>
              </a:rPr>
              <a:t>Modeling</a:t>
            </a:r>
            <a:r>
              <a:rPr lang="en-US" dirty="0"/>
              <a:t>, select &amp; drag the </a:t>
            </a:r>
            <a:r>
              <a:rPr lang="en-US" dirty="0">
                <a:solidFill>
                  <a:srgbClr val="C00000"/>
                </a:solidFill>
              </a:rPr>
              <a:t>C5 node </a:t>
            </a:r>
            <a:r>
              <a:rPr lang="en-US" dirty="0"/>
              <a:t>(popular decision tree Algorithm) to the canvas</a:t>
            </a:r>
          </a:p>
          <a:p>
            <a:pPr marL="755641" lvl="2" indent="-457200">
              <a:spcBef>
                <a:spcPts val="0"/>
              </a:spcBef>
              <a:buFont typeface="+mj-lt"/>
              <a:buAutoNum type="alphaLcParenR"/>
              <a:tabLst>
                <a:tab pos="5253435" algn="dec"/>
              </a:tabLst>
            </a:pPr>
            <a:r>
              <a:rPr lang="en-US" dirty="0"/>
              <a:t>Connect </a:t>
            </a:r>
            <a:r>
              <a:rPr lang="en-US" dirty="0">
                <a:solidFill>
                  <a:schemeClr val="accent2"/>
                </a:solidFill>
              </a:rPr>
              <a:t>Type</a:t>
            </a:r>
            <a:r>
              <a:rPr lang="en-US" dirty="0"/>
              <a:t> to the </a:t>
            </a:r>
            <a:r>
              <a:rPr lang="en-US" dirty="0">
                <a:solidFill>
                  <a:schemeClr val="accent2"/>
                </a:solidFill>
              </a:rPr>
              <a:t>C5 node</a:t>
            </a:r>
          </a:p>
          <a:p>
            <a:pPr marL="457200" indent="-457200">
              <a:spcBef>
                <a:spcPts val="0"/>
              </a:spcBef>
              <a:buFont typeface="Arial"/>
              <a:buAutoNum type="arabicParenR"/>
            </a:pPr>
            <a:r>
              <a:rPr lang="en-US" dirty="0"/>
              <a:t>Right click on the </a:t>
            </a:r>
            <a:r>
              <a:rPr lang="en-US" dirty="0">
                <a:solidFill>
                  <a:schemeClr val="accent2"/>
                </a:solidFill>
              </a:rPr>
              <a:t>C5 node</a:t>
            </a:r>
            <a:r>
              <a:rPr lang="en-US" dirty="0">
                <a:solidFill>
                  <a:schemeClr val="accent4">
                    <a:lumMod val="60000"/>
                    <a:lumOff val="40000"/>
                  </a:schemeClr>
                </a:solidFill>
              </a:rPr>
              <a:t> </a:t>
            </a:r>
            <a:r>
              <a:rPr lang="en-US" dirty="0"/>
              <a:t>and select </a:t>
            </a:r>
            <a:r>
              <a:rPr lang="en-US" dirty="0">
                <a:solidFill>
                  <a:schemeClr val="accent2"/>
                </a:solidFill>
              </a:rPr>
              <a:t>Run</a:t>
            </a:r>
            <a:r>
              <a:rPr lang="en-US" dirty="0"/>
              <a:t>. Your model should look like this:</a:t>
            </a:r>
          </a:p>
          <a:p>
            <a:pPr>
              <a:spcBef>
                <a:spcPts val="0"/>
              </a:spcBef>
            </a:pPr>
            <a:endParaRPr lang="en-US" dirty="0"/>
          </a:p>
          <a:p>
            <a:pPr marL="457200" indent="-457200">
              <a:buAutoNum type="arabicParenR"/>
            </a:pPr>
            <a:endParaRPr lang="en-US" dirty="0"/>
          </a:p>
          <a:p>
            <a:pPr marL="457200" indent="-457200">
              <a:buAutoNum type="arabicParenR"/>
            </a:pPr>
            <a:endParaRPr lang="en-US" dirty="0"/>
          </a:p>
        </p:txBody>
      </p:sp>
      <p:pic>
        <p:nvPicPr>
          <p:cNvPr id="3" name="Picture 2">
            <a:extLst>
              <a:ext uri="{FF2B5EF4-FFF2-40B4-BE49-F238E27FC236}">
                <a16:creationId xmlns:a16="http://schemas.microsoft.com/office/drawing/2014/main" id="{DDB617D1-D326-2846-AFFD-5C0B3CAA8DC3}"/>
              </a:ext>
            </a:extLst>
          </p:cNvPr>
          <p:cNvPicPr>
            <a:picLocks noChangeAspect="1"/>
          </p:cNvPicPr>
          <p:nvPr/>
        </p:nvPicPr>
        <p:blipFill>
          <a:blip r:embed="rId3"/>
          <a:stretch>
            <a:fillRect/>
          </a:stretch>
        </p:blipFill>
        <p:spPr>
          <a:xfrm>
            <a:off x="752393" y="3953166"/>
            <a:ext cx="3935220" cy="2187032"/>
          </a:xfrm>
          <a:prstGeom prst="rect">
            <a:avLst/>
          </a:prstGeom>
        </p:spPr>
      </p:pic>
      <p:pic>
        <p:nvPicPr>
          <p:cNvPr id="2" name="Picture 1">
            <a:extLst>
              <a:ext uri="{FF2B5EF4-FFF2-40B4-BE49-F238E27FC236}">
                <a16:creationId xmlns:a16="http://schemas.microsoft.com/office/drawing/2014/main" id="{5A1329B7-2E00-8A4A-9031-B75B5AF9881C}"/>
              </a:ext>
            </a:extLst>
          </p:cNvPr>
          <p:cNvPicPr>
            <a:picLocks noChangeAspect="1"/>
          </p:cNvPicPr>
          <p:nvPr/>
        </p:nvPicPr>
        <p:blipFill>
          <a:blip r:embed="rId4"/>
          <a:stretch>
            <a:fillRect/>
          </a:stretch>
        </p:blipFill>
        <p:spPr>
          <a:xfrm>
            <a:off x="5416366" y="4188857"/>
            <a:ext cx="4176045" cy="1873806"/>
          </a:xfrm>
          <a:prstGeom prst="rect">
            <a:avLst/>
          </a:prstGeom>
        </p:spPr>
      </p:pic>
    </p:spTree>
    <p:extLst>
      <p:ext uri="{BB962C8B-B14F-4D97-AF65-F5344CB8AC3E}">
        <p14:creationId xmlns:p14="http://schemas.microsoft.com/office/powerpoint/2010/main" val="24031965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559D22-9B5F-7546-87C4-9B6EDF6A2F8B}"/>
              </a:ext>
            </a:extLst>
          </p:cNvPr>
          <p:cNvPicPr>
            <a:picLocks noChangeAspect="1"/>
          </p:cNvPicPr>
          <p:nvPr/>
        </p:nvPicPr>
        <p:blipFill>
          <a:blip r:embed="rId3"/>
          <a:stretch>
            <a:fillRect/>
          </a:stretch>
        </p:blipFill>
        <p:spPr>
          <a:xfrm>
            <a:off x="483519" y="4196401"/>
            <a:ext cx="5280978" cy="2238906"/>
          </a:xfrm>
          <a:prstGeom prst="rect">
            <a:avLst/>
          </a:prstGeom>
        </p:spPr>
      </p:pic>
      <p:sp>
        <p:nvSpPr>
          <p:cNvPr id="6" name="Title 5"/>
          <p:cNvSpPr>
            <a:spLocks noGrp="1"/>
          </p:cNvSpPr>
          <p:nvPr>
            <p:ph type="title"/>
          </p:nvPr>
        </p:nvSpPr>
        <p:spPr/>
        <p:txBody>
          <a:bodyPr/>
          <a:lstStyle/>
          <a:p>
            <a:r>
              <a:rPr lang="en-US" dirty="0"/>
              <a:t>Lab Session – Building the Model to Predict Churn Cont.</a:t>
            </a:r>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effectLst/>
                <a:uLnTx/>
                <a:uFillTx/>
                <a:latin typeface="IBM Plex Sans" charset="0"/>
              </a:rPr>
              <a:pPr marL="0" marR="0" lvl="0" indent="0" algn="r" defTabSz="914377" rtl="0" eaLnBrk="1" fontAlgn="auto" latinLnBrk="0" hangingPunct="1">
                <a:lnSpc>
                  <a:spcPct val="100000"/>
                </a:lnSpc>
                <a:spcBef>
                  <a:spcPts val="0"/>
                </a:spcBef>
                <a:spcAft>
                  <a:spcPts val="0"/>
                </a:spcAft>
                <a:buClrTx/>
                <a:buSzTx/>
                <a:buFontTx/>
                <a:buNone/>
                <a:tabLst/>
                <a:defRPr/>
              </a:pPr>
              <a:t>62</a:t>
            </a:fld>
            <a:endParaRPr kumimoji="0" lang="en-US" sz="800" b="0" i="0" u="none" strike="noStrike" kern="1200" cap="none" spc="0" normalizeH="0" baseline="0" noProof="0" dirty="0">
              <a:ln>
                <a:noFill/>
              </a:ln>
              <a:effectLst/>
              <a:uLnTx/>
              <a:uFillTx/>
              <a:latin typeface="IBM Plex Sans" charset="0"/>
            </a:endParaRPr>
          </a:p>
        </p:txBody>
      </p:sp>
      <p:sp>
        <p:nvSpPr>
          <p:cNvPr id="8" name="Footer Placeholder 1">
            <a:extLst>
              <a:ext uri="{FF2B5EF4-FFF2-40B4-BE49-F238E27FC236}">
                <a16:creationId xmlns:a16="http://schemas.microsoft.com/office/drawing/2014/main" id="{E2AFD5DF-2229-A842-BEDA-4C3386CE9341}"/>
              </a:ext>
            </a:extLst>
          </p:cNvPr>
          <p:cNvSpPr>
            <a:spLocks noGrp="1"/>
          </p:cNvSpPr>
          <p:nvPr>
            <p:ph type="ftr" sz="quarter" idx="4294967295"/>
          </p:nvPr>
        </p:nvSpPr>
        <p:spPr>
          <a:xfrm>
            <a:off x="304800" y="6435307"/>
            <a:ext cx="8534400" cy="182880"/>
          </a:xfrm>
          <a:prstGeom prst="rect">
            <a:avLst/>
          </a:prstGeom>
        </p:spPr>
        <p:txBody>
          <a:bodyPr/>
          <a:lstStyle>
            <a:lvl1pPr>
              <a:defRPr sz="800">
                <a:solidFill>
                  <a:schemeClr val="bg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IBM Plex Sans"/>
                <a:ea typeface="+mn-ea"/>
                <a:cs typeface="+mn-cs"/>
              </a:rPr>
              <a:t>IBM Watson AI / Watson &amp; Cloud Platform Expert Services / December 2018 / © 2018 IBM Corporation</a:t>
            </a:r>
            <a:endParaRPr kumimoji="0" lang="en-US" sz="800" b="0" i="0" u="none" strike="noStrike" kern="1200" cap="none" spc="0" normalizeH="0" baseline="0" noProof="0" dirty="0">
              <a:ln>
                <a:noFill/>
              </a:ln>
              <a:solidFill>
                <a:schemeClr val="tx1"/>
              </a:solidFill>
              <a:effectLst/>
              <a:uLnTx/>
              <a:uFillTx/>
              <a:latin typeface="IBM Plex Sans"/>
              <a:ea typeface="+mn-ea"/>
              <a:cs typeface="+mn-cs"/>
            </a:endParaRPr>
          </a:p>
        </p:txBody>
      </p:sp>
      <p:sp>
        <p:nvSpPr>
          <p:cNvPr id="7" name="Text Placeholder 6"/>
          <p:cNvSpPr>
            <a:spLocks noGrp="1"/>
          </p:cNvSpPr>
          <p:nvPr>
            <p:ph type="body" sz="quarter" idx="12"/>
          </p:nvPr>
        </p:nvSpPr>
        <p:spPr/>
        <p:txBody>
          <a:bodyPr/>
          <a:lstStyle/>
          <a:p>
            <a:pPr marL="457200" indent="-457200">
              <a:spcBef>
                <a:spcPts val="0"/>
              </a:spcBef>
              <a:buAutoNum type="arabicParenR"/>
            </a:pPr>
            <a:r>
              <a:rPr lang="en-US" sz="1600" dirty="0"/>
              <a:t>After the model has run, Right click on the model nugget (Yellow) and select </a:t>
            </a:r>
            <a:r>
              <a:rPr lang="en-US" sz="1600" dirty="0">
                <a:solidFill>
                  <a:schemeClr val="accent2"/>
                </a:solidFill>
              </a:rPr>
              <a:t>View</a:t>
            </a:r>
            <a:r>
              <a:rPr lang="en-US" sz="1600" dirty="0">
                <a:solidFill>
                  <a:schemeClr val="accent4">
                    <a:lumMod val="60000"/>
                    <a:lumOff val="40000"/>
                  </a:schemeClr>
                </a:solidFill>
              </a:rPr>
              <a:t> </a:t>
            </a:r>
            <a:r>
              <a:rPr lang="en-US" sz="1600" dirty="0">
                <a:solidFill>
                  <a:schemeClr val="accent2"/>
                </a:solidFill>
              </a:rPr>
              <a:t>Model</a:t>
            </a:r>
          </a:p>
          <a:p>
            <a:pPr marL="687912" lvl="1" indent="-457200">
              <a:spcBef>
                <a:spcPts val="0"/>
              </a:spcBef>
              <a:buFont typeface="+mj-lt"/>
              <a:buAutoNum type="alphaLcParenR"/>
            </a:pPr>
            <a:r>
              <a:rPr lang="en-US" sz="1600" dirty="0"/>
              <a:t>Explore the model and review predictors via the </a:t>
            </a:r>
            <a:r>
              <a:rPr lang="en-US" sz="1600" dirty="0">
                <a:solidFill>
                  <a:schemeClr val="accent2"/>
                </a:solidFill>
              </a:rPr>
              <a:t>Top</a:t>
            </a:r>
            <a:r>
              <a:rPr lang="en-US" sz="1600" dirty="0">
                <a:solidFill>
                  <a:schemeClr val="accent4">
                    <a:lumMod val="60000"/>
                    <a:lumOff val="40000"/>
                  </a:schemeClr>
                </a:solidFill>
              </a:rPr>
              <a:t> </a:t>
            </a:r>
            <a:r>
              <a:rPr lang="en-US" sz="1600" dirty="0">
                <a:solidFill>
                  <a:schemeClr val="accent2"/>
                </a:solidFill>
              </a:rPr>
              <a:t>Decision</a:t>
            </a:r>
            <a:r>
              <a:rPr lang="en-US" sz="1600" dirty="0">
                <a:solidFill>
                  <a:schemeClr val="accent4">
                    <a:lumMod val="60000"/>
                    <a:lumOff val="40000"/>
                  </a:schemeClr>
                </a:solidFill>
              </a:rPr>
              <a:t> </a:t>
            </a:r>
            <a:r>
              <a:rPr lang="en-US" sz="1600" dirty="0">
                <a:solidFill>
                  <a:schemeClr val="accent2"/>
                </a:solidFill>
              </a:rPr>
              <a:t>Rules</a:t>
            </a:r>
            <a:endParaRPr lang="en-US" sz="1600" dirty="0"/>
          </a:p>
          <a:p>
            <a:pPr marL="687912" lvl="1" indent="-457200">
              <a:spcBef>
                <a:spcPts val="0"/>
              </a:spcBef>
              <a:buFont typeface="+mj-lt"/>
              <a:buAutoNum type="alphaLcParenR"/>
            </a:pPr>
            <a:r>
              <a:rPr lang="en-US" sz="1600" dirty="0"/>
              <a:t>Navigate back to the model view</a:t>
            </a:r>
          </a:p>
          <a:p>
            <a:pPr marL="457200" indent="-457200">
              <a:spcBef>
                <a:spcPts val="0"/>
              </a:spcBef>
              <a:buAutoNum type="arabicParenR"/>
            </a:pPr>
            <a:r>
              <a:rPr lang="en-US" sz="1600" dirty="0"/>
              <a:t>Under </a:t>
            </a:r>
            <a:r>
              <a:rPr lang="en-US" sz="1600" dirty="0">
                <a:solidFill>
                  <a:srgbClr val="C00000"/>
                </a:solidFill>
              </a:rPr>
              <a:t>Outputs</a:t>
            </a:r>
            <a:r>
              <a:rPr lang="en-US" sz="1600" dirty="0">
                <a:solidFill>
                  <a:schemeClr val="accent4"/>
                </a:solidFill>
              </a:rPr>
              <a:t> </a:t>
            </a:r>
            <a:r>
              <a:rPr lang="en-US" sz="1600" dirty="0"/>
              <a:t>select </a:t>
            </a:r>
            <a:r>
              <a:rPr lang="en-US" sz="1600" dirty="0">
                <a:solidFill>
                  <a:srgbClr val="C00000"/>
                </a:solidFill>
              </a:rPr>
              <a:t>Table</a:t>
            </a:r>
            <a:r>
              <a:rPr lang="en-US" sz="1600" dirty="0"/>
              <a:t> from and drag it to the canvas</a:t>
            </a:r>
          </a:p>
          <a:p>
            <a:pPr marL="457200" indent="-457200">
              <a:spcBef>
                <a:spcPts val="0"/>
              </a:spcBef>
              <a:buAutoNum type="arabicParenR"/>
            </a:pPr>
            <a:r>
              <a:rPr lang="en-US" sz="1600" dirty="0"/>
              <a:t>Under </a:t>
            </a:r>
            <a:r>
              <a:rPr lang="en-US" sz="1600" dirty="0">
                <a:solidFill>
                  <a:srgbClr val="C00000"/>
                </a:solidFill>
              </a:rPr>
              <a:t>Exports</a:t>
            </a:r>
            <a:r>
              <a:rPr lang="en-US" sz="1600" dirty="0">
                <a:solidFill>
                  <a:schemeClr val="accent4"/>
                </a:solidFill>
              </a:rPr>
              <a:t> </a:t>
            </a:r>
            <a:r>
              <a:rPr lang="en-US" sz="1600" dirty="0"/>
              <a:t>select </a:t>
            </a:r>
            <a:r>
              <a:rPr lang="en-US" sz="1600" dirty="0">
                <a:solidFill>
                  <a:srgbClr val="C00000"/>
                </a:solidFill>
              </a:rPr>
              <a:t>Data Export</a:t>
            </a:r>
            <a:r>
              <a:rPr lang="en-US" sz="1600" dirty="0">
                <a:solidFill>
                  <a:schemeClr val="accent4">
                    <a:lumMod val="60000"/>
                    <a:lumOff val="40000"/>
                  </a:schemeClr>
                </a:solidFill>
              </a:rPr>
              <a:t> </a:t>
            </a:r>
            <a:r>
              <a:rPr lang="en-US" sz="1600" dirty="0"/>
              <a:t>and drag it to the canvas</a:t>
            </a:r>
          </a:p>
          <a:p>
            <a:pPr marL="687912" lvl="1" indent="-457200">
              <a:spcBef>
                <a:spcPts val="0"/>
              </a:spcBef>
              <a:buFont typeface="+mj-lt"/>
              <a:buAutoNum type="alphaLcParenR"/>
            </a:pPr>
            <a:r>
              <a:rPr lang="en-US" sz="1600" dirty="0"/>
              <a:t>Connect </a:t>
            </a:r>
            <a:r>
              <a:rPr lang="en-US" sz="1600" dirty="0">
                <a:solidFill>
                  <a:schemeClr val="accent2"/>
                </a:solidFill>
              </a:rPr>
              <a:t>Table &amp; Data Export</a:t>
            </a:r>
            <a:r>
              <a:rPr lang="en-US" sz="1600" dirty="0">
                <a:solidFill>
                  <a:schemeClr val="accent4">
                    <a:lumMod val="60000"/>
                    <a:lumOff val="40000"/>
                  </a:schemeClr>
                </a:solidFill>
              </a:rPr>
              <a:t> </a:t>
            </a:r>
            <a:r>
              <a:rPr lang="en-US" sz="1600" dirty="0"/>
              <a:t>to the nugget</a:t>
            </a:r>
          </a:p>
          <a:p>
            <a:pPr marL="457200" indent="-457200">
              <a:spcBef>
                <a:spcPts val="0"/>
              </a:spcBef>
              <a:buAutoNum type="arabicParenR"/>
            </a:pPr>
            <a:r>
              <a:rPr lang="en-US" sz="1600" dirty="0"/>
              <a:t>Right click on the </a:t>
            </a:r>
            <a:r>
              <a:rPr lang="en-US" sz="1600" dirty="0">
                <a:solidFill>
                  <a:schemeClr val="accent2"/>
                </a:solidFill>
              </a:rPr>
              <a:t>Object</a:t>
            </a:r>
            <a:r>
              <a:rPr lang="en-US" sz="1600" dirty="0">
                <a:solidFill>
                  <a:schemeClr val="accent4">
                    <a:lumMod val="60000"/>
                    <a:lumOff val="40000"/>
                  </a:schemeClr>
                </a:solidFill>
              </a:rPr>
              <a:t> </a:t>
            </a:r>
            <a:r>
              <a:rPr lang="en-US" sz="1600" dirty="0">
                <a:solidFill>
                  <a:schemeClr val="accent2"/>
                </a:solidFill>
              </a:rPr>
              <a:t>Store</a:t>
            </a:r>
            <a:r>
              <a:rPr lang="en-US" sz="1600" dirty="0">
                <a:solidFill>
                  <a:schemeClr val="accent4">
                    <a:lumMod val="60000"/>
                    <a:lumOff val="40000"/>
                  </a:schemeClr>
                </a:solidFill>
              </a:rPr>
              <a:t> </a:t>
            </a:r>
            <a:r>
              <a:rPr lang="en-US" sz="1600" dirty="0"/>
              <a:t>(Data Export icon) and choose </a:t>
            </a:r>
            <a:r>
              <a:rPr lang="en-US" sz="1600" dirty="0">
                <a:solidFill>
                  <a:schemeClr val="accent2"/>
                </a:solidFill>
              </a:rPr>
              <a:t>Open</a:t>
            </a:r>
          </a:p>
          <a:p>
            <a:pPr marL="457200" indent="-457200">
              <a:spcBef>
                <a:spcPts val="0"/>
              </a:spcBef>
              <a:buAutoNum type="arabicParenR"/>
            </a:pPr>
            <a:r>
              <a:rPr lang="en-US" sz="1600" dirty="0"/>
              <a:t>Enter </a:t>
            </a:r>
            <a:r>
              <a:rPr lang="en-US" sz="1600" dirty="0" err="1">
                <a:solidFill>
                  <a:schemeClr val="accent2"/>
                </a:solidFill>
              </a:rPr>
              <a:t>ScoringOutput</a:t>
            </a:r>
            <a:r>
              <a:rPr lang="en-US" sz="1600" dirty="0">
                <a:solidFill>
                  <a:schemeClr val="accent2"/>
                </a:solidFill>
              </a:rPr>
              <a:t>_&lt;Initials&gt;.csv</a:t>
            </a:r>
            <a:r>
              <a:rPr lang="en-US" sz="1600" dirty="0"/>
              <a:t> for the “</a:t>
            </a:r>
            <a:r>
              <a:rPr lang="en-US" sz="1600" dirty="0">
                <a:solidFill>
                  <a:schemeClr val="accent2"/>
                </a:solidFill>
              </a:rPr>
              <a:t>Target path</a:t>
            </a:r>
            <a:r>
              <a:rPr lang="en-US" sz="1600" dirty="0"/>
              <a:t>”</a:t>
            </a:r>
          </a:p>
          <a:p>
            <a:pPr marL="687912" lvl="1" indent="-457200">
              <a:spcBef>
                <a:spcPts val="0"/>
              </a:spcBef>
              <a:buFont typeface="+mj-lt"/>
              <a:buAutoNum type="alphaLcParenR"/>
            </a:pPr>
            <a:r>
              <a:rPr lang="en-US" sz="1600" dirty="0"/>
              <a:t>Select </a:t>
            </a:r>
            <a:r>
              <a:rPr lang="en-US" sz="1600" dirty="0">
                <a:solidFill>
                  <a:schemeClr val="accent2"/>
                </a:solidFill>
              </a:rPr>
              <a:t>Save</a:t>
            </a:r>
          </a:p>
          <a:p>
            <a:pPr marL="457200" indent="-457200">
              <a:spcBef>
                <a:spcPts val="0"/>
              </a:spcBef>
              <a:buFont typeface="Arial"/>
              <a:buAutoNum type="arabicParenR"/>
            </a:pPr>
            <a:r>
              <a:rPr lang="en-US" sz="1600" dirty="0"/>
              <a:t>Run the entire stream by selecting the “</a:t>
            </a:r>
            <a:r>
              <a:rPr lang="en-US" sz="1600" dirty="0">
                <a:solidFill>
                  <a:schemeClr val="accent2"/>
                </a:solidFill>
              </a:rPr>
              <a:t>Run”</a:t>
            </a:r>
            <a:r>
              <a:rPr lang="en-US" sz="1600" dirty="0">
                <a:solidFill>
                  <a:schemeClr val="accent4">
                    <a:lumMod val="60000"/>
                    <a:lumOff val="40000"/>
                  </a:schemeClr>
                </a:solidFill>
              </a:rPr>
              <a:t> </a:t>
            </a:r>
            <a:r>
              <a:rPr lang="en-US" sz="1600" dirty="0"/>
              <a:t>icon</a:t>
            </a:r>
          </a:p>
          <a:p>
            <a:pPr marL="457200" indent="-457200">
              <a:spcBef>
                <a:spcPts val="0"/>
              </a:spcBef>
              <a:buFont typeface="Arial"/>
              <a:buAutoNum type="arabicParenR"/>
            </a:pPr>
            <a:r>
              <a:rPr lang="en-US" sz="1600" dirty="0"/>
              <a:t>This process scores the data and creates the output. Your model should look like this:</a:t>
            </a:r>
          </a:p>
          <a:p>
            <a:pPr marL="457200" indent="-457200">
              <a:spcBef>
                <a:spcPts val="0"/>
              </a:spcBef>
              <a:buAutoNum type="arabicParenR"/>
            </a:pPr>
            <a:endParaRPr lang="en-US" sz="1600" dirty="0"/>
          </a:p>
          <a:p>
            <a:pPr marL="457200" indent="-457200">
              <a:spcBef>
                <a:spcPts val="0"/>
              </a:spcBef>
              <a:buAutoNum type="arabicParenR"/>
            </a:pPr>
            <a:endParaRPr lang="en-US" dirty="0"/>
          </a:p>
          <a:p>
            <a:pPr marL="457200" indent="-457200">
              <a:spcBef>
                <a:spcPts val="0"/>
              </a:spcBef>
              <a:buAutoNum type="arabicParenR"/>
            </a:pPr>
            <a:endParaRPr lang="en-US" dirty="0"/>
          </a:p>
        </p:txBody>
      </p:sp>
      <p:sp>
        <p:nvSpPr>
          <p:cNvPr id="9" name="Text Placeholder 6"/>
          <p:cNvSpPr txBox="1">
            <a:spLocks/>
          </p:cNvSpPr>
          <p:nvPr/>
        </p:nvSpPr>
        <p:spPr>
          <a:xfrm>
            <a:off x="5943216" y="4073107"/>
            <a:ext cx="5765265" cy="1181100"/>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tabLst/>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342900" marR="0" lvl="0" indent="-342900" algn="l" defTabSz="609585" rtl="0" eaLnBrk="1" fontAlgn="auto" latinLnBrk="0" hangingPunct="1">
              <a:lnSpc>
                <a:spcPct val="100000"/>
              </a:lnSpc>
              <a:spcBef>
                <a:spcPts val="0"/>
              </a:spcBef>
              <a:spcAft>
                <a:spcPts val="0"/>
              </a:spcAft>
              <a:buClrTx/>
              <a:buSzTx/>
              <a:buFont typeface="+mj-lt"/>
              <a:buAutoNum type="arabicParenR" startAt="7"/>
              <a:tabLst>
                <a:tab pos="5253435" algn="dec"/>
              </a:tabLst>
              <a:defRPr/>
            </a:pPr>
            <a:r>
              <a:rPr kumimoji="0" lang="en-US" sz="1600" b="0" i="0" u="none" strike="noStrike" kern="1200" cap="none" spc="0" normalizeH="0" baseline="0" noProof="0" dirty="0">
                <a:ln>
                  <a:noFill/>
                </a:ln>
                <a:solidFill>
                  <a:schemeClr val="tx1"/>
                </a:solidFill>
                <a:effectLst/>
                <a:uLnTx/>
                <a:uFillTx/>
                <a:latin typeface="IBM Plex Sans"/>
                <a:cs typeface="Arial" charset="0"/>
              </a:rPr>
              <a:t>Right Click on the </a:t>
            </a:r>
            <a:r>
              <a:rPr lang="en-US" sz="1600" dirty="0">
                <a:solidFill>
                  <a:schemeClr val="accent2"/>
                </a:solidFill>
              </a:rPr>
              <a:t>Table</a:t>
            </a:r>
            <a:r>
              <a:rPr kumimoji="0" lang="en-US" sz="1600" b="0" i="0" u="none" strike="noStrike" kern="1200" cap="none" spc="0" normalizeH="0" baseline="0" noProof="0" dirty="0">
                <a:ln>
                  <a:noFill/>
                </a:ln>
                <a:solidFill>
                  <a:schemeClr val="tx1"/>
                </a:solidFill>
                <a:effectLst/>
                <a:uLnTx/>
                <a:uFillTx/>
                <a:latin typeface="IBM Plex Sans"/>
                <a:cs typeface="Arial" charset="0"/>
              </a:rPr>
              <a:t> object and select </a:t>
            </a:r>
            <a:r>
              <a:rPr lang="en-US" sz="1600" dirty="0">
                <a:solidFill>
                  <a:schemeClr val="accent2"/>
                </a:solidFill>
              </a:rPr>
              <a:t>Preview</a:t>
            </a:r>
          </a:p>
          <a:p>
            <a:pPr marL="342900" marR="0" lvl="0" indent="-342900" algn="l" defTabSz="609585" rtl="0" eaLnBrk="1" fontAlgn="auto" latinLnBrk="0" hangingPunct="1">
              <a:lnSpc>
                <a:spcPct val="100000"/>
              </a:lnSpc>
              <a:spcBef>
                <a:spcPts val="0"/>
              </a:spcBef>
              <a:spcAft>
                <a:spcPts val="0"/>
              </a:spcAft>
              <a:buClrTx/>
              <a:buSzTx/>
              <a:buFont typeface="+mj-lt"/>
              <a:buAutoNum type="arabicParenR" startAt="7"/>
              <a:tabLst>
                <a:tab pos="5253435" algn="dec"/>
              </a:tabLst>
              <a:defRPr/>
            </a:pPr>
            <a:r>
              <a:rPr kumimoji="0" lang="en-US" sz="1600" b="0" i="0" u="none" strike="noStrike" kern="1200" cap="none" spc="0" normalizeH="0" baseline="0" noProof="0" dirty="0">
                <a:ln>
                  <a:noFill/>
                </a:ln>
                <a:solidFill>
                  <a:schemeClr val="tx1"/>
                </a:solidFill>
                <a:effectLst/>
                <a:uLnTx/>
                <a:uFillTx/>
                <a:latin typeface="IBM Plex Sans"/>
                <a:cs typeface="Arial" charset="0"/>
              </a:rPr>
              <a:t>Scroll to the right to review the </a:t>
            </a:r>
            <a:r>
              <a:rPr kumimoji="0" lang="en-US" sz="1600" b="0" i="0" u="none" strike="noStrike" kern="1200" cap="none" spc="0" normalizeH="0" baseline="0" noProof="0" dirty="0">
                <a:ln>
                  <a:noFill/>
                </a:ln>
                <a:solidFill>
                  <a:schemeClr val="accent2"/>
                </a:solidFill>
                <a:effectLst/>
                <a:uLnTx/>
                <a:uFillTx/>
                <a:latin typeface="IBM Plex Sans"/>
                <a:cs typeface="Arial" charset="0"/>
              </a:rPr>
              <a:t>$C-Churn </a:t>
            </a:r>
            <a:r>
              <a:rPr kumimoji="0" lang="en-US" sz="1600" b="0" i="0" u="none" strike="noStrike" kern="1200" cap="none" spc="0" normalizeH="0" baseline="0" noProof="0" dirty="0">
                <a:ln>
                  <a:noFill/>
                </a:ln>
                <a:solidFill>
                  <a:schemeClr val="tx1"/>
                </a:solidFill>
                <a:effectLst/>
                <a:uLnTx/>
                <a:uFillTx/>
                <a:latin typeface="IBM Plex Sans"/>
                <a:cs typeface="Arial" charset="0"/>
              </a:rPr>
              <a:t>predictor value and the </a:t>
            </a:r>
            <a:r>
              <a:rPr lang="en-US" sz="1600" dirty="0">
                <a:solidFill>
                  <a:schemeClr val="accent2"/>
                </a:solidFill>
              </a:rPr>
              <a:t>$CC-CHURN </a:t>
            </a:r>
            <a:r>
              <a:rPr kumimoji="0" lang="en-US" sz="1600" b="0" i="0" u="none" strike="noStrike" kern="1200" cap="none" spc="0" normalizeH="0" baseline="0" noProof="0" dirty="0">
                <a:ln>
                  <a:noFill/>
                </a:ln>
                <a:solidFill>
                  <a:schemeClr val="tx1"/>
                </a:solidFill>
                <a:effectLst/>
                <a:uLnTx/>
                <a:uFillTx/>
                <a:latin typeface="IBM Plex Sans"/>
                <a:cs typeface="Arial" charset="0"/>
              </a:rPr>
              <a:t>confidence value associated with the prediction </a:t>
            </a:r>
          </a:p>
          <a:p>
            <a:pPr marL="457200" marR="0" lvl="0" indent="-457200" algn="l" defTabSz="609585" rtl="0" eaLnBrk="1" fontAlgn="auto" latinLnBrk="0" hangingPunct="1">
              <a:lnSpc>
                <a:spcPct val="100000"/>
              </a:lnSpc>
              <a:spcBef>
                <a:spcPts val="0"/>
              </a:spcBef>
              <a:spcAft>
                <a:spcPts val="0"/>
              </a:spcAft>
              <a:buClrTx/>
              <a:buSzTx/>
              <a:buFont typeface="Arial"/>
              <a:buAutoNum type="arabicParenR" startAt="7"/>
              <a:tabLst>
                <a:tab pos="5253435" algn="dec"/>
              </a:tabLst>
              <a:defRPr/>
            </a:pPr>
            <a:endParaRPr kumimoji="0" lang="en-US" sz="1600" b="0" i="0" u="none" strike="noStrike" kern="1200" cap="none" spc="0" normalizeH="0" baseline="0" noProof="0" dirty="0">
              <a:ln>
                <a:noFill/>
              </a:ln>
              <a:solidFill>
                <a:schemeClr val="tx1"/>
              </a:solidFill>
              <a:effectLst/>
              <a:uLnTx/>
              <a:uFillTx/>
              <a:latin typeface="IBM Plex Sans"/>
              <a:cs typeface="Arial" charset="0"/>
            </a:endParaRPr>
          </a:p>
          <a:p>
            <a:pPr marL="457200" marR="0" lvl="0" indent="-457200" algn="l" defTabSz="609585" rtl="0" eaLnBrk="1" fontAlgn="auto" latinLnBrk="0" hangingPunct="1">
              <a:lnSpc>
                <a:spcPct val="100000"/>
              </a:lnSpc>
              <a:spcBef>
                <a:spcPts val="0"/>
              </a:spcBef>
              <a:spcAft>
                <a:spcPts val="0"/>
              </a:spcAft>
              <a:buClrTx/>
              <a:buSzTx/>
              <a:buFont typeface="Arial"/>
              <a:buAutoNum type="arabicParenR" startAt="7"/>
              <a:tabLst>
                <a:tab pos="5253435" algn="dec"/>
              </a:tabLst>
              <a:defRPr/>
            </a:pPr>
            <a:endParaRPr kumimoji="0" lang="en-US" sz="1600" b="0" i="0" u="none" strike="noStrike" kern="1200" cap="none" spc="0" normalizeH="0" baseline="0" noProof="0" dirty="0">
              <a:ln>
                <a:noFill/>
              </a:ln>
              <a:solidFill>
                <a:schemeClr val="tx1"/>
              </a:solidFill>
              <a:effectLst/>
              <a:uLnTx/>
              <a:uFillTx/>
              <a:latin typeface="IBM Plex Sans"/>
              <a:cs typeface="Arial" charset="0"/>
            </a:endParaRPr>
          </a:p>
          <a:p>
            <a:pPr marL="457200" marR="0" lvl="0" indent="-457200" algn="l" defTabSz="609585" rtl="0" eaLnBrk="1" fontAlgn="auto" latinLnBrk="0" hangingPunct="1">
              <a:lnSpc>
                <a:spcPct val="100000"/>
              </a:lnSpc>
              <a:spcBef>
                <a:spcPts val="0"/>
              </a:spcBef>
              <a:spcAft>
                <a:spcPts val="0"/>
              </a:spcAft>
              <a:buClrTx/>
              <a:buSzTx/>
              <a:buFont typeface="Arial"/>
              <a:buAutoNum type="arabicParenR" startAt="7"/>
              <a:tabLst>
                <a:tab pos="5253435" algn="dec"/>
              </a:tabLst>
              <a:defRPr/>
            </a:pPr>
            <a:endParaRPr kumimoji="0" lang="en-US" sz="1600" b="0" i="0" u="none" strike="noStrike" kern="1200" cap="none" spc="0" normalizeH="0" baseline="0" noProof="0" dirty="0">
              <a:ln>
                <a:noFill/>
              </a:ln>
              <a:solidFill>
                <a:schemeClr val="tx1"/>
              </a:solidFill>
              <a:effectLst/>
              <a:uLnTx/>
              <a:uFillTx/>
              <a:latin typeface="IBM Plex Sans"/>
              <a:cs typeface="Arial" charset="0"/>
            </a:endParaRPr>
          </a:p>
        </p:txBody>
      </p:sp>
    </p:spTree>
    <p:extLst>
      <p:ext uri="{BB962C8B-B14F-4D97-AF65-F5344CB8AC3E}">
        <p14:creationId xmlns:p14="http://schemas.microsoft.com/office/powerpoint/2010/main" val="2039015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194E26-C478-EB4D-A758-A91BB8A22158}"/>
              </a:ext>
            </a:extLst>
          </p:cNvPr>
          <p:cNvPicPr>
            <a:picLocks noChangeAspect="1"/>
          </p:cNvPicPr>
          <p:nvPr/>
        </p:nvPicPr>
        <p:blipFill>
          <a:blip r:embed="rId3"/>
          <a:stretch>
            <a:fillRect/>
          </a:stretch>
        </p:blipFill>
        <p:spPr>
          <a:xfrm>
            <a:off x="7217319" y="4155762"/>
            <a:ext cx="4336839" cy="2363933"/>
          </a:xfrm>
          <a:prstGeom prst="rect">
            <a:avLst/>
          </a:prstGeom>
        </p:spPr>
      </p:pic>
      <p:sp>
        <p:nvSpPr>
          <p:cNvPr id="6" name="Title 5"/>
          <p:cNvSpPr>
            <a:spLocks noGrp="1"/>
          </p:cNvSpPr>
          <p:nvPr>
            <p:ph type="title"/>
          </p:nvPr>
        </p:nvSpPr>
        <p:spPr/>
        <p:txBody>
          <a:bodyPr/>
          <a:lstStyle/>
          <a:p>
            <a:r>
              <a:rPr lang="en-US" dirty="0"/>
              <a:t>Lab Session – Evaluating &amp; Saving the Model</a:t>
            </a:r>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effectLst/>
                <a:uLnTx/>
                <a:uFillTx/>
                <a:latin typeface="IBM Plex Sans" charset="0"/>
              </a:rPr>
              <a:pPr marL="0" marR="0" lvl="0" indent="0" algn="r" defTabSz="914377" rtl="0" eaLnBrk="1" fontAlgn="auto" latinLnBrk="0" hangingPunct="1">
                <a:lnSpc>
                  <a:spcPct val="100000"/>
                </a:lnSpc>
                <a:spcBef>
                  <a:spcPts val="0"/>
                </a:spcBef>
                <a:spcAft>
                  <a:spcPts val="0"/>
                </a:spcAft>
                <a:buClrTx/>
                <a:buSzTx/>
                <a:buFontTx/>
                <a:buNone/>
                <a:tabLst/>
                <a:defRPr/>
              </a:pPr>
              <a:t>63</a:t>
            </a:fld>
            <a:endParaRPr kumimoji="0" lang="en-US" sz="800" b="0" i="0" u="none" strike="noStrike" kern="1200" cap="none" spc="0" normalizeH="0" baseline="0" noProof="0" dirty="0">
              <a:ln>
                <a:noFill/>
              </a:ln>
              <a:effectLst/>
              <a:uLnTx/>
              <a:uFillTx/>
              <a:latin typeface="IBM Plex Sans" charset="0"/>
            </a:endParaRPr>
          </a:p>
        </p:txBody>
      </p:sp>
      <p:sp>
        <p:nvSpPr>
          <p:cNvPr id="8" name="Footer Placeholder 1">
            <a:extLst>
              <a:ext uri="{FF2B5EF4-FFF2-40B4-BE49-F238E27FC236}">
                <a16:creationId xmlns:a16="http://schemas.microsoft.com/office/drawing/2014/main" id="{BC18AEFA-615F-794B-9E28-3E8CF8DE17E7}"/>
              </a:ext>
            </a:extLst>
          </p:cNvPr>
          <p:cNvSpPr>
            <a:spLocks noGrp="1"/>
          </p:cNvSpPr>
          <p:nvPr>
            <p:ph type="ftr" sz="quarter" idx="4294967295"/>
          </p:nvPr>
        </p:nvSpPr>
        <p:spPr>
          <a:xfrm>
            <a:off x="304800" y="6435307"/>
            <a:ext cx="8534400" cy="182880"/>
          </a:xfrm>
          <a:prstGeom prst="rect">
            <a:avLst/>
          </a:prstGeom>
        </p:spPr>
        <p:txBody>
          <a:bodyPr/>
          <a:lstStyle>
            <a:lvl1pPr>
              <a:defRPr sz="800">
                <a:solidFill>
                  <a:schemeClr val="bg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IBM Plex Sans"/>
                <a:ea typeface="+mn-ea"/>
                <a:cs typeface="+mn-cs"/>
              </a:rPr>
              <a:t>IBM Watson AI / Watson &amp; Cloud Platform Expert Services / December 2018 / © 2018 IBM Corporation</a:t>
            </a:r>
            <a:endParaRPr kumimoji="0" lang="en-US" sz="800" b="0" i="0" u="none" strike="noStrike" kern="1200" cap="none" spc="0" normalizeH="0" baseline="0" noProof="0" dirty="0">
              <a:ln>
                <a:noFill/>
              </a:ln>
              <a:solidFill>
                <a:schemeClr val="tx1"/>
              </a:solidFill>
              <a:effectLst/>
              <a:uLnTx/>
              <a:uFillTx/>
              <a:latin typeface="IBM Plex Sans"/>
              <a:ea typeface="+mn-ea"/>
              <a:cs typeface="+mn-cs"/>
            </a:endParaRPr>
          </a:p>
        </p:txBody>
      </p:sp>
      <p:sp>
        <p:nvSpPr>
          <p:cNvPr id="7" name="Text Placeholder 6"/>
          <p:cNvSpPr>
            <a:spLocks noGrp="1"/>
          </p:cNvSpPr>
          <p:nvPr>
            <p:ph type="body" sz="quarter" idx="4294967295"/>
          </p:nvPr>
        </p:nvSpPr>
        <p:spPr>
          <a:xfrm>
            <a:off x="304800" y="928688"/>
            <a:ext cx="11582400" cy="3311460"/>
          </a:xfrm>
        </p:spPr>
        <p:txBody>
          <a:bodyPr/>
          <a:lstStyle/>
          <a:p>
            <a:pPr marL="457200" indent="-457200">
              <a:spcBef>
                <a:spcPts val="0"/>
              </a:spcBef>
              <a:buAutoNum type="arabicParenR"/>
            </a:pPr>
            <a:r>
              <a:rPr lang="en-US" dirty="0"/>
              <a:t>Now that the model has been built, we can evaluate the model with a different data set</a:t>
            </a:r>
          </a:p>
          <a:p>
            <a:pPr marL="457200" indent="-457200">
              <a:spcBef>
                <a:spcPts val="0"/>
              </a:spcBef>
              <a:buAutoNum type="arabicParenR"/>
            </a:pPr>
            <a:r>
              <a:rPr lang="en-US" dirty="0"/>
              <a:t>Use the </a:t>
            </a:r>
            <a:r>
              <a:rPr lang="en-US" dirty="0" err="1">
                <a:solidFill>
                  <a:schemeClr val="accent1">
                    <a:lumMod val="75000"/>
                  </a:schemeClr>
                </a:solidFill>
              </a:rPr>
              <a:t>New_Customer_Churn.csv</a:t>
            </a:r>
            <a:r>
              <a:rPr lang="en-US" dirty="0">
                <a:solidFill>
                  <a:schemeClr val="accent1">
                    <a:lumMod val="75000"/>
                  </a:schemeClr>
                </a:solidFill>
              </a:rPr>
              <a:t> </a:t>
            </a:r>
            <a:r>
              <a:rPr lang="en-US" dirty="0"/>
              <a:t>file for evaluation</a:t>
            </a:r>
          </a:p>
          <a:p>
            <a:pPr marL="687912" lvl="1" indent="-457200">
              <a:spcBef>
                <a:spcPts val="0"/>
              </a:spcBef>
              <a:buFont typeface="+mj-lt"/>
              <a:buAutoNum type="alphaLcParenR"/>
            </a:pPr>
            <a:r>
              <a:rPr lang="en-US" dirty="0"/>
              <a:t>Delete the connection going to the model nugget (via Right-click)</a:t>
            </a:r>
          </a:p>
          <a:p>
            <a:pPr marL="687912" lvl="1" indent="-457200">
              <a:spcBef>
                <a:spcPts val="0"/>
              </a:spcBef>
              <a:buFont typeface="+mj-lt"/>
              <a:buAutoNum type="alphaLcParenR"/>
            </a:pPr>
            <a:r>
              <a:rPr lang="en-US" dirty="0"/>
              <a:t>Add the </a:t>
            </a:r>
            <a:r>
              <a:rPr lang="en-US" dirty="0" err="1">
                <a:solidFill>
                  <a:schemeClr val="accent1">
                    <a:lumMod val="75000"/>
                  </a:schemeClr>
                </a:solidFill>
              </a:rPr>
              <a:t>New_Customer_Churn.csv</a:t>
            </a:r>
            <a:r>
              <a:rPr lang="en-US" dirty="0">
                <a:solidFill>
                  <a:schemeClr val="accent1">
                    <a:lumMod val="75000"/>
                  </a:schemeClr>
                </a:solidFill>
              </a:rPr>
              <a:t> </a:t>
            </a:r>
            <a:r>
              <a:rPr lang="en-US" dirty="0"/>
              <a:t>file to the canvas and connect it to the model nugget</a:t>
            </a:r>
          </a:p>
          <a:p>
            <a:pPr marL="687912" lvl="1" indent="-457200">
              <a:spcBef>
                <a:spcPts val="0"/>
              </a:spcBef>
              <a:buFont typeface="+mj-lt"/>
              <a:buAutoNum type="alphaLcParenR"/>
            </a:pPr>
            <a:r>
              <a:rPr lang="en-US" dirty="0"/>
              <a:t>Under </a:t>
            </a:r>
            <a:r>
              <a:rPr lang="en-US" dirty="0">
                <a:solidFill>
                  <a:schemeClr val="accent2"/>
                </a:solidFill>
              </a:rPr>
              <a:t>Outputs</a:t>
            </a:r>
            <a:r>
              <a:rPr lang="en-US" dirty="0"/>
              <a:t>, select &amp; drag the </a:t>
            </a:r>
            <a:r>
              <a:rPr lang="en-US" dirty="0">
                <a:solidFill>
                  <a:schemeClr val="accent2"/>
                </a:solidFill>
              </a:rPr>
              <a:t>Analysis</a:t>
            </a:r>
            <a:r>
              <a:rPr lang="en-US" dirty="0"/>
              <a:t> node to the canvas and connect it to the model nugget </a:t>
            </a:r>
          </a:p>
          <a:p>
            <a:pPr marL="457200" indent="-457200">
              <a:spcBef>
                <a:spcPts val="0"/>
              </a:spcBef>
              <a:buFont typeface="Arial"/>
              <a:buAutoNum type="arabicParenR"/>
            </a:pPr>
            <a:r>
              <a:rPr lang="en-US" dirty="0"/>
              <a:t>Right click on the Analysis node and select </a:t>
            </a:r>
            <a:r>
              <a:rPr lang="en-US" dirty="0">
                <a:solidFill>
                  <a:schemeClr val="accent2"/>
                </a:solidFill>
              </a:rPr>
              <a:t>Save branch as a model</a:t>
            </a:r>
          </a:p>
          <a:p>
            <a:pPr marL="687912" lvl="1" indent="-457200">
              <a:spcBef>
                <a:spcPts val="0"/>
              </a:spcBef>
              <a:buFont typeface="+mj-lt"/>
              <a:buAutoNum type="alphaLcParenR"/>
            </a:pPr>
            <a:r>
              <a:rPr lang="en-US" dirty="0"/>
              <a:t>Enter a Model Name (i.e. </a:t>
            </a:r>
            <a:r>
              <a:rPr lang="en-US" dirty="0" err="1">
                <a:solidFill>
                  <a:schemeClr val="accent2"/>
                </a:solidFill>
              </a:rPr>
              <a:t>ChurnSPSS</a:t>
            </a:r>
            <a:r>
              <a:rPr lang="en-US" dirty="0">
                <a:solidFill>
                  <a:schemeClr val="accent2"/>
                </a:solidFill>
              </a:rPr>
              <a:t>_&lt;initials&gt;</a:t>
            </a:r>
            <a:r>
              <a:rPr lang="en-US" dirty="0"/>
              <a:t>) &amp; select</a:t>
            </a:r>
            <a:r>
              <a:rPr lang="en-US" dirty="0">
                <a:solidFill>
                  <a:schemeClr val="accent4"/>
                </a:solidFill>
              </a:rPr>
              <a:t> </a:t>
            </a:r>
            <a:r>
              <a:rPr lang="en-US" dirty="0">
                <a:solidFill>
                  <a:schemeClr val="accent2"/>
                </a:solidFill>
              </a:rPr>
              <a:t>Save</a:t>
            </a:r>
          </a:p>
          <a:p>
            <a:pPr marL="1291146" lvl="3" indent="-457200">
              <a:spcBef>
                <a:spcPts val="0"/>
              </a:spcBef>
              <a:buFont typeface="Arial" panose="020B0604020202020204" pitchFamily="34" charset="0"/>
              <a:buChar char="•"/>
            </a:pPr>
            <a:r>
              <a:rPr lang="en-US" dirty="0"/>
              <a:t>This process saves your model to the Machine Learning library</a:t>
            </a:r>
          </a:p>
          <a:p>
            <a:pPr marL="457200" indent="-457200">
              <a:spcBef>
                <a:spcPts val="0"/>
              </a:spcBef>
              <a:buFont typeface="Arial"/>
              <a:buAutoNum type="arabicParenR"/>
            </a:pPr>
            <a:r>
              <a:rPr lang="en-US" dirty="0"/>
              <a:t>Right click on the Analysis node and select </a:t>
            </a:r>
            <a:r>
              <a:rPr lang="en-US" dirty="0">
                <a:solidFill>
                  <a:schemeClr val="accent2"/>
                </a:solidFill>
              </a:rPr>
              <a:t>Run</a:t>
            </a:r>
          </a:p>
          <a:p>
            <a:pPr marL="457200" indent="-457200">
              <a:spcBef>
                <a:spcPts val="0"/>
              </a:spcBef>
              <a:buFont typeface="Arial"/>
              <a:buAutoNum type="arabicParenR"/>
            </a:pPr>
            <a:r>
              <a:rPr lang="en-US" dirty="0"/>
              <a:t>The results are in the Outputs tab. Your model should look like this:</a:t>
            </a:r>
          </a:p>
          <a:p>
            <a:pPr marL="687912" lvl="1" indent="-457200">
              <a:spcBef>
                <a:spcPts val="0"/>
              </a:spcBef>
              <a:buFont typeface="+mj-lt"/>
              <a:buAutoNum type="alphaLcParenR"/>
            </a:pPr>
            <a:r>
              <a:rPr lang="en-US" dirty="0"/>
              <a:t>Review the Analysis output &amp; Table output to view the results</a:t>
            </a:r>
          </a:p>
          <a:p>
            <a:pPr marL="457200" indent="-457200">
              <a:spcBef>
                <a:spcPts val="0"/>
              </a:spcBef>
              <a:buAutoNum type="arabicParenR"/>
            </a:pPr>
            <a:endParaRPr lang="en-US" dirty="0"/>
          </a:p>
          <a:p>
            <a:pPr marL="457200" indent="-457200">
              <a:spcBef>
                <a:spcPts val="0"/>
              </a:spcBef>
              <a:buAutoNum type="arabicParenR"/>
            </a:pPr>
            <a:endParaRPr lang="en-US" dirty="0"/>
          </a:p>
          <a:p>
            <a:pPr marL="457200" indent="-457200">
              <a:spcBef>
                <a:spcPts val="0"/>
              </a:spcBef>
              <a:buAutoNum type="arabicParenR"/>
            </a:pPr>
            <a:endParaRPr lang="en-US" dirty="0"/>
          </a:p>
        </p:txBody>
      </p:sp>
      <p:sp>
        <p:nvSpPr>
          <p:cNvPr id="10" name="Text Placeholder 6"/>
          <p:cNvSpPr txBox="1">
            <a:spLocks/>
          </p:cNvSpPr>
          <p:nvPr/>
        </p:nvSpPr>
        <p:spPr>
          <a:xfrm>
            <a:off x="304800" y="4551947"/>
            <a:ext cx="6305106" cy="1281294"/>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tabLst/>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870" b="0" i="0" u="none" strike="noStrike" kern="1200" cap="none" spc="0" normalizeH="0" baseline="0" noProof="0" dirty="0">
                <a:ln>
                  <a:noFill/>
                </a:ln>
                <a:solidFill>
                  <a:schemeClr val="tx1"/>
                </a:solidFill>
                <a:effectLst/>
                <a:uLnTx/>
                <a:uFillTx/>
                <a:latin typeface="IBM Plex Sans"/>
                <a:cs typeface="Arial" charset="0"/>
              </a:rPr>
              <a:t>The model to predict Customer Churn has been completed and tested. This model can now be deployed for batch or real time scoring. Once deployed, the model can be integrated with Line of Business applications. </a:t>
            </a:r>
          </a:p>
          <a:p>
            <a:pPr marL="457200" marR="0" lvl="0" indent="-457200" algn="l" defTabSz="609585" rtl="0" eaLnBrk="1" fontAlgn="auto" latinLnBrk="0" hangingPunct="1">
              <a:lnSpc>
                <a:spcPct val="100000"/>
              </a:lnSpc>
              <a:spcBef>
                <a:spcPts val="0"/>
              </a:spcBef>
              <a:spcAft>
                <a:spcPts val="0"/>
              </a:spcAft>
              <a:buClrTx/>
              <a:buSzTx/>
              <a:buFont typeface="Arial"/>
              <a:buAutoNum type="arabicParenR"/>
              <a:tabLst>
                <a:tab pos="5253435" algn="dec"/>
              </a:tabLst>
              <a:defRPr/>
            </a:pPr>
            <a:endParaRPr kumimoji="0" lang="en-US" sz="1870" b="0" i="0" u="none" strike="noStrike" kern="1200" cap="none" spc="0" normalizeH="0" baseline="0" noProof="0" dirty="0">
              <a:ln>
                <a:noFill/>
              </a:ln>
              <a:solidFill>
                <a:schemeClr val="tx1"/>
              </a:solidFill>
              <a:effectLst/>
              <a:uLnTx/>
              <a:uFillTx/>
              <a:latin typeface="IBM Plex Sans"/>
              <a:cs typeface="Arial" charset="0"/>
            </a:endParaRPr>
          </a:p>
        </p:txBody>
      </p:sp>
    </p:spTree>
    <p:extLst>
      <p:ext uri="{BB962C8B-B14F-4D97-AF65-F5344CB8AC3E}">
        <p14:creationId xmlns:p14="http://schemas.microsoft.com/office/powerpoint/2010/main" val="5472646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69FB0B-9BA0-1349-A62B-B2949FF72DEF}"/>
              </a:ext>
            </a:extLst>
          </p:cNvPr>
          <p:cNvSpPr>
            <a:spLocks noGrp="1"/>
          </p:cNvSpPr>
          <p:nvPr>
            <p:ph type="sldNum" sz="quarter" idx="10"/>
          </p:nvPr>
        </p:nvSpPr>
        <p:spPr/>
        <p:txBody>
          <a:bodyPr/>
          <a:lstStyle/>
          <a:p>
            <a:fld id="{D0BE6F14-FF48-0F4F-A8AA-2E3F25371E4A}" type="slidenum">
              <a:rPr lang="en-US" smtClean="0"/>
              <a:pPr/>
              <a:t>64</a:t>
            </a:fld>
            <a:endParaRPr lang="en-US"/>
          </a:p>
        </p:txBody>
      </p:sp>
    </p:spTree>
    <p:extLst>
      <p:ext uri="{BB962C8B-B14F-4D97-AF65-F5344CB8AC3E}">
        <p14:creationId xmlns:p14="http://schemas.microsoft.com/office/powerpoint/2010/main" val="3730196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B1D6-0793-D049-93E6-AB28B7CE8037}"/>
              </a:ext>
            </a:extLst>
          </p:cNvPr>
          <p:cNvSpPr>
            <a:spLocks noGrp="1"/>
          </p:cNvSpPr>
          <p:nvPr>
            <p:ph type="title"/>
          </p:nvPr>
        </p:nvSpPr>
        <p:spPr>
          <a:xfrm>
            <a:off x="108922" y="87036"/>
            <a:ext cx="11582400" cy="667512"/>
          </a:xfrm>
        </p:spPr>
        <p:txBody>
          <a:bodyPr/>
          <a:lstStyle/>
          <a:p>
            <a:r>
              <a:rPr lang="en-US" dirty="0"/>
              <a:t>Reading Data files</a:t>
            </a:r>
          </a:p>
        </p:txBody>
      </p:sp>
      <p:sp>
        <p:nvSpPr>
          <p:cNvPr id="3" name="Slide Number Placeholder 2">
            <a:extLst>
              <a:ext uri="{FF2B5EF4-FFF2-40B4-BE49-F238E27FC236}">
                <a16:creationId xmlns:a16="http://schemas.microsoft.com/office/drawing/2014/main" id="{EFCD04F0-A8B8-B543-AA40-1B10FBC26C71}"/>
              </a:ext>
            </a:extLst>
          </p:cNvPr>
          <p:cNvSpPr>
            <a:spLocks noGrp="1"/>
          </p:cNvSpPr>
          <p:nvPr>
            <p:ph type="sldNum" sz="quarter" idx="10"/>
          </p:nvPr>
        </p:nvSpPr>
        <p:spPr/>
        <p:txBody>
          <a:bodyPr/>
          <a:lstStyle/>
          <a:p>
            <a:fld id="{D0BE6F14-FF48-0F4F-A8AA-2E3F25371E4A}" type="slidenum">
              <a:rPr lang="en-US" noProof="0" smtClean="0"/>
              <a:pPr/>
              <a:t>7</a:t>
            </a:fld>
            <a:endParaRPr lang="en-US" noProof="0"/>
          </a:p>
        </p:txBody>
      </p:sp>
      <p:pic>
        <p:nvPicPr>
          <p:cNvPr id="6" name="Picture 5">
            <a:extLst>
              <a:ext uri="{FF2B5EF4-FFF2-40B4-BE49-F238E27FC236}">
                <a16:creationId xmlns:a16="http://schemas.microsoft.com/office/drawing/2014/main" id="{F71DBAC6-5609-EA4C-9D67-83D2252E53B4}"/>
              </a:ext>
            </a:extLst>
          </p:cNvPr>
          <p:cNvPicPr>
            <a:picLocks noChangeAspect="1"/>
          </p:cNvPicPr>
          <p:nvPr/>
        </p:nvPicPr>
        <p:blipFill>
          <a:blip r:embed="rId2"/>
          <a:stretch>
            <a:fillRect/>
          </a:stretch>
        </p:blipFill>
        <p:spPr>
          <a:xfrm>
            <a:off x="65966" y="601980"/>
            <a:ext cx="2006600" cy="1231900"/>
          </a:xfrm>
          <a:prstGeom prst="rect">
            <a:avLst/>
          </a:prstGeom>
        </p:spPr>
      </p:pic>
      <p:sp>
        <p:nvSpPr>
          <p:cNvPr id="8" name="Rectangle 7">
            <a:extLst>
              <a:ext uri="{FF2B5EF4-FFF2-40B4-BE49-F238E27FC236}">
                <a16:creationId xmlns:a16="http://schemas.microsoft.com/office/drawing/2014/main" id="{7E9383A5-E356-EC4C-8912-CB4A15D46826}"/>
              </a:ext>
            </a:extLst>
          </p:cNvPr>
          <p:cNvSpPr/>
          <p:nvPr/>
        </p:nvSpPr>
        <p:spPr>
          <a:xfrm>
            <a:off x="2538806" y="420792"/>
            <a:ext cx="9653194" cy="6863417"/>
          </a:xfrm>
          <a:prstGeom prst="rect">
            <a:avLst/>
          </a:prstGeom>
        </p:spPr>
        <p:txBody>
          <a:bodyPr wrap="square">
            <a:spAutoFit/>
          </a:bodyPr>
          <a:lstStyle/>
          <a:p>
            <a:pPr fontAlgn="base"/>
            <a:r>
              <a:rPr lang="en-SG" sz="1100" b="1" dirty="0">
                <a:solidFill>
                  <a:srgbClr val="161616"/>
                </a:solidFill>
              </a:rPr>
              <a:t>SETTINGS</a:t>
            </a:r>
          </a:p>
          <a:p>
            <a:pPr fontAlgn="base"/>
            <a:r>
              <a:rPr lang="en-SG" sz="1100" b="1" dirty="0">
                <a:solidFill>
                  <a:srgbClr val="161616"/>
                </a:solidFill>
              </a:rPr>
              <a:t>Read field names from file</a:t>
            </a:r>
            <a:r>
              <a:rPr lang="en-SG" sz="1100" dirty="0">
                <a:solidFill>
                  <a:srgbClr val="161616"/>
                </a:solidFill>
              </a:rPr>
              <a:t> </a:t>
            </a:r>
          </a:p>
          <a:p>
            <a:pPr fontAlgn="base"/>
            <a:r>
              <a:rPr lang="en-SG" sz="1100" dirty="0">
                <a:solidFill>
                  <a:srgbClr val="161616"/>
                </a:solidFill>
              </a:rPr>
              <a:t>Selected by default, this option treats the first row in the data file as labels for the column. If your first row is not a header, deselect to automatically give each field a generic name, such as </a:t>
            </a:r>
            <a:r>
              <a:rPr lang="en-SG" sz="1100" i="1" dirty="0">
                <a:solidFill>
                  <a:srgbClr val="161616"/>
                </a:solidFill>
              </a:rPr>
              <a:t>Field1, Field2</a:t>
            </a:r>
            <a:r>
              <a:rPr lang="en-SG" sz="1100" dirty="0">
                <a:solidFill>
                  <a:srgbClr val="161616"/>
                </a:solidFill>
              </a:rPr>
              <a:t>, for the number of fields in the dataset. </a:t>
            </a:r>
          </a:p>
          <a:p>
            <a:pPr fontAlgn="base"/>
            <a:r>
              <a:rPr lang="en-SG" sz="1100" b="1" dirty="0">
                <a:solidFill>
                  <a:srgbClr val="161616"/>
                </a:solidFill>
              </a:rPr>
              <a:t>Specify number of fields.</a:t>
            </a:r>
            <a:r>
              <a:rPr lang="en-SG" sz="1100" dirty="0">
                <a:solidFill>
                  <a:srgbClr val="161616"/>
                </a:solidFill>
              </a:rPr>
              <a:t> </a:t>
            </a:r>
          </a:p>
          <a:p>
            <a:pPr fontAlgn="base"/>
            <a:r>
              <a:rPr lang="en-SG" sz="1100" dirty="0">
                <a:solidFill>
                  <a:srgbClr val="161616"/>
                </a:solidFill>
              </a:rPr>
              <a:t>Specify the number of fields in each record. The number of fields can be detected automatically as long as the records are new-line terminated. You can also set a number manually.</a:t>
            </a:r>
          </a:p>
          <a:p>
            <a:pPr fontAlgn="base"/>
            <a:r>
              <a:rPr lang="en-SG" sz="1100" b="1" dirty="0">
                <a:solidFill>
                  <a:srgbClr val="161616"/>
                </a:solidFill>
              </a:rPr>
              <a:t>Skip header characters.</a:t>
            </a:r>
            <a:r>
              <a:rPr lang="en-SG" sz="1100" dirty="0">
                <a:solidFill>
                  <a:srgbClr val="161616"/>
                </a:solidFill>
              </a:rPr>
              <a:t> </a:t>
            </a:r>
          </a:p>
          <a:p>
            <a:pPr fontAlgn="base"/>
            <a:r>
              <a:rPr lang="en-SG" sz="1100" dirty="0">
                <a:solidFill>
                  <a:srgbClr val="161616"/>
                </a:solidFill>
              </a:rPr>
              <a:t>Specify how many characters you want to ignore at the beginning of the first record.</a:t>
            </a:r>
          </a:p>
          <a:p>
            <a:pPr fontAlgn="base"/>
            <a:r>
              <a:rPr lang="en-SG" sz="1100" b="1" dirty="0">
                <a:solidFill>
                  <a:srgbClr val="161616"/>
                </a:solidFill>
              </a:rPr>
              <a:t>EOL comment characters.</a:t>
            </a:r>
          </a:p>
          <a:p>
            <a:pPr fontAlgn="base"/>
            <a:r>
              <a:rPr lang="en-SG" sz="1100" dirty="0">
                <a:solidFill>
                  <a:srgbClr val="161616"/>
                </a:solidFill>
              </a:rPr>
              <a:t> Specify characters, such as # or !, to indicate annotations in the data. Wherever one of these characters appears in the data file, everything up to but not including the next new-line character will be ignored. </a:t>
            </a:r>
          </a:p>
          <a:p>
            <a:pPr fontAlgn="base"/>
            <a:r>
              <a:rPr lang="en-SG" sz="1100" b="1" dirty="0">
                <a:solidFill>
                  <a:srgbClr val="161616"/>
                </a:solidFill>
              </a:rPr>
              <a:t>Strip lead and trail spaces. </a:t>
            </a:r>
          </a:p>
          <a:p>
            <a:pPr fontAlgn="base"/>
            <a:r>
              <a:rPr lang="en-SG" sz="1100" dirty="0">
                <a:solidFill>
                  <a:srgbClr val="161616"/>
                </a:solidFill>
              </a:rPr>
              <a:t>Select options for discarding leading and trailing spaces in strings on import.</a:t>
            </a:r>
          </a:p>
          <a:p>
            <a:pPr fontAlgn="base"/>
            <a:r>
              <a:rPr lang="en-SG" sz="1100" dirty="0"/>
              <a:t>he specified symbol (one character only). Invalid characters are null characters or any character that does not exist in the encoding method specified.</a:t>
            </a:r>
          </a:p>
          <a:p>
            <a:pPr fontAlgn="base"/>
            <a:r>
              <a:rPr lang="en-SG" sz="1100" b="1" dirty="0"/>
              <a:t>Encoding.</a:t>
            </a:r>
            <a:r>
              <a:rPr lang="en-SG" sz="1100" dirty="0"/>
              <a:t> </a:t>
            </a:r>
          </a:p>
          <a:p>
            <a:pPr fontAlgn="base"/>
            <a:r>
              <a:rPr lang="en-SG" sz="1100" dirty="0"/>
              <a:t>Specifies the text-encoding method used. You can choose between the system default, stream default, or UTF-8. </a:t>
            </a:r>
          </a:p>
          <a:p>
            <a:pPr fontAlgn="base"/>
            <a:r>
              <a:rPr lang="en-SG" sz="1100" dirty="0"/>
              <a:t>The system default is specified in the Windows Control Panel or, if running in distributed mode, on the server computer. </a:t>
            </a:r>
          </a:p>
          <a:p>
            <a:pPr fontAlgn="base"/>
            <a:r>
              <a:rPr lang="en-SG" sz="1100" dirty="0"/>
              <a:t>The stream default is specified in the Stream Properties dialog box. </a:t>
            </a:r>
          </a:p>
          <a:p>
            <a:pPr fontAlgn="base"/>
            <a:r>
              <a:rPr lang="en-SG" sz="1100" b="1" dirty="0"/>
              <a:t>Decimal symbol</a:t>
            </a:r>
            <a:r>
              <a:rPr lang="en-SG" sz="1100" dirty="0"/>
              <a:t> </a:t>
            </a:r>
          </a:p>
          <a:p>
            <a:pPr fontAlgn="base"/>
            <a:r>
              <a:rPr lang="en-SG" sz="1100" dirty="0"/>
              <a:t>Select the type of decimal separator that is used in your data source. The </a:t>
            </a:r>
            <a:r>
              <a:rPr lang="en-SG" sz="1100" b="1" dirty="0"/>
              <a:t>Stream default</a:t>
            </a:r>
            <a:r>
              <a:rPr lang="en-SG" sz="1100" dirty="0"/>
              <a:t> is the character that is selected from the Options tab of the stream properties dialog box. Otherwise, select either </a:t>
            </a:r>
            <a:r>
              <a:rPr lang="en-SG" sz="1100" b="1" dirty="0"/>
              <a:t>Period (.)</a:t>
            </a:r>
            <a:r>
              <a:rPr lang="en-SG" sz="1100" dirty="0"/>
              <a:t> or </a:t>
            </a:r>
            <a:r>
              <a:rPr lang="en-SG" sz="1100" b="1" dirty="0"/>
              <a:t>Comma (,)</a:t>
            </a:r>
            <a:r>
              <a:rPr lang="en-SG" sz="1100" dirty="0"/>
              <a:t> to read all data in this dialog box using the chosen character as the decimal separator. </a:t>
            </a:r>
          </a:p>
          <a:p>
            <a:pPr fontAlgn="base"/>
            <a:r>
              <a:rPr lang="en-SG" sz="1100" b="1" dirty="0"/>
              <a:t>Line delimiter is newline character</a:t>
            </a:r>
          </a:p>
          <a:p>
            <a:pPr fontAlgn="base"/>
            <a:r>
              <a:rPr lang="en-SG" sz="1100" dirty="0"/>
              <a:t> To use the newline character as the line delimiter, instead of a field delimiter, select this option. For example, this may be useful if there is an odd number of delimiters in a row that cause the line to wrap. Note that selecting this option means you cannot select </a:t>
            </a:r>
            <a:r>
              <a:rPr lang="en-SG" sz="1100" b="1" dirty="0"/>
              <a:t>Newline</a:t>
            </a:r>
            <a:r>
              <a:rPr lang="en-SG" sz="1100" dirty="0"/>
              <a:t> in the Delimiters list.</a:t>
            </a:r>
          </a:p>
          <a:p>
            <a:pPr fontAlgn="base"/>
            <a:r>
              <a:rPr lang="en-SG" sz="1100" b="1" dirty="0"/>
              <a:t>Delimiters.</a:t>
            </a:r>
            <a:r>
              <a:rPr lang="en-SG" sz="1100" dirty="0"/>
              <a:t> </a:t>
            </a:r>
          </a:p>
          <a:p>
            <a:pPr fontAlgn="base"/>
            <a:r>
              <a:rPr lang="en-SG" sz="1100" dirty="0"/>
              <a:t>Using the check boxes listed for this control, you can specify which characters, such as the comma (,), define field boundaries in the file. You can also specify more than one delimiter, such as ", |" for records that use multiple delimiters. The default delimiter is the comma.</a:t>
            </a:r>
          </a:p>
          <a:p>
            <a:pPr fontAlgn="base"/>
            <a:r>
              <a:rPr lang="en-SG" sz="1100" b="1" dirty="0"/>
              <a:t>Lines to scan for column and type</a:t>
            </a:r>
            <a:r>
              <a:rPr lang="en-SG" sz="1100" dirty="0"/>
              <a:t> </a:t>
            </a:r>
          </a:p>
          <a:p>
            <a:pPr fontAlgn="base"/>
            <a:r>
              <a:rPr lang="en-SG" sz="1100" dirty="0"/>
              <a:t>Specify how many lines and columns to scan for specified data types.</a:t>
            </a:r>
          </a:p>
          <a:p>
            <a:pPr fontAlgn="base"/>
            <a:r>
              <a:rPr lang="en-SG" sz="1100" b="1" dirty="0"/>
              <a:t>Automatically recognize dates and times</a:t>
            </a:r>
            <a:r>
              <a:rPr lang="en-SG" sz="1100" dirty="0"/>
              <a:t> </a:t>
            </a:r>
          </a:p>
          <a:p>
            <a:pPr fontAlgn="base"/>
            <a:r>
              <a:rPr lang="en-SG" sz="1100" dirty="0"/>
              <a:t>To enable IBM® SPSS® Modeler to automatically attempt to recognize data entries as dates or times, select this check box. For example, this means that an entry such as 07-11-1965 will be identified as a date and 02:35:58 will be identified as a time; however, ambiguous entries such as 07111965 or 023558 will show up as integers since there are no delimiters between the numbers.</a:t>
            </a:r>
          </a:p>
          <a:p>
            <a:pPr fontAlgn="base"/>
            <a:r>
              <a:rPr lang="en-SG" sz="1100" b="1" dirty="0"/>
              <a:t>Treat square brackets as lists</a:t>
            </a:r>
            <a:r>
              <a:rPr lang="en-SG" sz="1100" dirty="0"/>
              <a:t> If you select this check box, the data included between opening and closing square brackets is treated as a single value, even if the content includes delimiter characters such as commas and double quotes. For example, this might include two or three dimensional geospatial data, where the coordinates contained within square brackets are processed as a single list item.</a:t>
            </a:r>
          </a:p>
          <a:p>
            <a:pPr fontAlgn="base"/>
            <a:endParaRPr lang="en-SG" sz="1100" dirty="0"/>
          </a:p>
          <a:p>
            <a:pPr fontAlgn="base"/>
            <a:endParaRPr lang="en-SG" sz="1100" b="0" i="0" u="none" strike="noStrike" dirty="0">
              <a:solidFill>
                <a:srgbClr val="161616"/>
              </a:solidFill>
              <a:effectLst/>
              <a:latin typeface="IBM Plex Sans" panose="020B0503050203000203" pitchFamily="34" charset="0"/>
            </a:endParaRPr>
          </a:p>
        </p:txBody>
      </p:sp>
      <p:cxnSp>
        <p:nvCxnSpPr>
          <p:cNvPr id="10" name="Elbow Connector 9">
            <a:extLst>
              <a:ext uri="{FF2B5EF4-FFF2-40B4-BE49-F238E27FC236}">
                <a16:creationId xmlns:a16="http://schemas.microsoft.com/office/drawing/2014/main" id="{A9FEA298-326C-9A42-8B12-AF6A107DB14C}"/>
              </a:ext>
            </a:extLst>
          </p:cNvPr>
          <p:cNvCxnSpPr>
            <a:cxnSpLocks/>
          </p:cNvCxnSpPr>
          <p:nvPr/>
        </p:nvCxnSpPr>
        <p:spPr>
          <a:xfrm flipV="1">
            <a:off x="1484481" y="907116"/>
            <a:ext cx="1176169" cy="188303"/>
          </a:xfrm>
          <a:prstGeom prst="bentConnector3">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2463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B1D6-0793-D049-93E6-AB28B7CE8037}"/>
              </a:ext>
            </a:extLst>
          </p:cNvPr>
          <p:cNvSpPr>
            <a:spLocks noGrp="1"/>
          </p:cNvSpPr>
          <p:nvPr>
            <p:ph type="title"/>
          </p:nvPr>
        </p:nvSpPr>
        <p:spPr>
          <a:xfrm>
            <a:off x="0" y="0"/>
            <a:ext cx="11582400" cy="667512"/>
          </a:xfrm>
        </p:spPr>
        <p:txBody>
          <a:bodyPr/>
          <a:lstStyle/>
          <a:p>
            <a:r>
              <a:rPr lang="en-US" dirty="0"/>
              <a:t>Reading Data files</a:t>
            </a:r>
          </a:p>
        </p:txBody>
      </p:sp>
      <p:sp>
        <p:nvSpPr>
          <p:cNvPr id="3" name="Slide Number Placeholder 2">
            <a:extLst>
              <a:ext uri="{FF2B5EF4-FFF2-40B4-BE49-F238E27FC236}">
                <a16:creationId xmlns:a16="http://schemas.microsoft.com/office/drawing/2014/main" id="{EFCD04F0-A8B8-B543-AA40-1B10FBC26C71}"/>
              </a:ext>
            </a:extLst>
          </p:cNvPr>
          <p:cNvSpPr>
            <a:spLocks noGrp="1"/>
          </p:cNvSpPr>
          <p:nvPr>
            <p:ph type="sldNum" sz="quarter" idx="10"/>
          </p:nvPr>
        </p:nvSpPr>
        <p:spPr/>
        <p:txBody>
          <a:bodyPr/>
          <a:lstStyle/>
          <a:p>
            <a:fld id="{D0BE6F14-FF48-0F4F-A8AA-2E3F25371E4A}" type="slidenum">
              <a:rPr lang="en-US" noProof="0" smtClean="0"/>
              <a:pPr/>
              <a:t>8</a:t>
            </a:fld>
            <a:endParaRPr lang="en-US" noProof="0"/>
          </a:p>
        </p:txBody>
      </p:sp>
      <p:pic>
        <p:nvPicPr>
          <p:cNvPr id="6" name="Picture 5">
            <a:extLst>
              <a:ext uri="{FF2B5EF4-FFF2-40B4-BE49-F238E27FC236}">
                <a16:creationId xmlns:a16="http://schemas.microsoft.com/office/drawing/2014/main" id="{F71DBAC6-5609-EA4C-9D67-83D2252E53B4}"/>
              </a:ext>
            </a:extLst>
          </p:cNvPr>
          <p:cNvPicPr>
            <a:picLocks noChangeAspect="1"/>
          </p:cNvPicPr>
          <p:nvPr/>
        </p:nvPicPr>
        <p:blipFill>
          <a:blip r:embed="rId2"/>
          <a:stretch>
            <a:fillRect/>
          </a:stretch>
        </p:blipFill>
        <p:spPr>
          <a:xfrm>
            <a:off x="131933" y="1257275"/>
            <a:ext cx="2006600" cy="1231900"/>
          </a:xfrm>
          <a:prstGeom prst="rect">
            <a:avLst/>
          </a:prstGeom>
        </p:spPr>
      </p:pic>
      <p:sp>
        <p:nvSpPr>
          <p:cNvPr id="8" name="Rectangle 7">
            <a:extLst>
              <a:ext uri="{FF2B5EF4-FFF2-40B4-BE49-F238E27FC236}">
                <a16:creationId xmlns:a16="http://schemas.microsoft.com/office/drawing/2014/main" id="{7E9383A5-E356-EC4C-8912-CB4A15D46826}"/>
              </a:ext>
            </a:extLst>
          </p:cNvPr>
          <p:cNvSpPr/>
          <p:nvPr/>
        </p:nvSpPr>
        <p:spPr>
          <a:xfrm>
            <a:off x="2825451" y="1180727"/>
            <a:ext cx="9366549" cy="1384995"/>
          </a:xfrm>
          <a:prstGeom prst="rect">
            <a:avLst/>
          </a:prstGeom>
        </p:spPr>
        <p:txBody>
          <a:bodyPr wrap="square">
            <a:spAutoFit/>
          </a:bodyPr>
          <a:lstStyle/>
          <a:p>
            <a:pPr fontAlgn="base"/>
            <a:r>
              <a:rPr lang="en-SG" sz="1400" b="1" dirty="0">
                <a:solidFill>
                  <a:srgbClr val="161616"/>
                </a:solidFill>
              </a:rPr>
              <a:t>FIELD DELIMITERS AND QUOTES</a:t>
            </a:r>
          </a:p>
          <a:p>
            <a:pPr fontAlgn="base"/>
            <a:r>
              <a:rPr lang="en-SG" sz="1200" b="1" dirty="0"/>
              <a:t>Quotes.</a:t>
            </a:r>
            <a:r>
              <a:rPr lang="en-SG" sz="1200" dirty="0"/>
              <a:t> Using the drop-down lists, you can specify how single and double quotation marks are treated on import. You can choose to </a:t>
            </a:r>
            <a:r>
              <a:rPr lang="en-SG" sz="1200" b="1" dirty="0" err="1"/>
              <a:t>Discard</a:t>
            </a:r>
            <a:r>
              <a:rPr lang="en-SG" sz="1200" dirty="0" err="1"/>
              <a:t>all</a:t>
            </a:r>
            <a:r>
              <a:rPr lang="en-SG" sz="1200" dirty="0"/>
              <a:t> quotation marks, </a:t>
            </a:r>
            <a:r>
              <a:rPr lang="en-SG" sz="1200" b="1" dirty="0"/>
              <a:t>Include as text</a:t>
            </a:r>
            <a:r>
              <a:rPr lang="en-SG" sz="1200" dirty="0"/>
              <a:t> by including them in the field value, or </a:t>
            </a:r>
            <a:r>
              <a:rPr lang="en-SG" sz="1200" b="1" dirty="0"/>
              <a:t>Pair and discard</a:t>
            </a:r>
            <a:r>
              <a:rPr lang="en-SG" sz="1200" dirty="0"/>
              <a:t> to match pairs of quotation marks and remove them. If a quotation mark is unmatched, you will receive an error message. Both </a:t>
            </a:r>
            <a:r>
              <a:rPr lang="en-SG" sz="1200" b="1" dirty="0"/>
              <a:t>Discard</a:t>
            </a:r>
            <a:r>
              <a:rPr lang="en-SG" sz="1200" dirty="0"/>
              <a:t> and </a:t>
            </a:r>
            <a:r>
              <a:rPr lang="en-SG" sz="1200" b="1" dirty="0"/>
              <a:t>Pair and discard</a:t>
            </a:r>
            <a:r>
              <a:rPr lang="en-SG" sz="1200" dirty="0"/>
              <a:t> store the field value (without quotation marks) as a string..</a:t>
            </a:r>
          </a:p>
          <a:p>
            <a:pPr fontAlgn="base"/>
            <a:endParaRPr lang="en-SG" sz="1100" dirty="0"/>
          </a:p>
          <a:p>
            <a:pPr fontAlgn="base"/>
            <a:endParaRPr lang="en-SG" sz="1100" b="0" i="0" u="none" strike="noStrike" dirty="0">
              <a:solidFill>
                <a:srgbClr val="161616"/>
              </a:solidFill>
              <a:effectLst/>
              <a:latin typeface="IBM Plex Sans" panose="020B0503050203000203" pitchFamily="34" charset="0"/>
            </a:endParaRPr>
          </a:p>
        </p:txBody>
      </p:sp>
      <p:cxnSp>
        <p:nvCxnSpPr>
          <p:cNvPr id="10" name="Elbow Connector 9">
            <a:extLst>
              <a:ext uri="{FF2B5EF4-FFF2-40B4-BE49-F238E27FC236}">
                <a16:creationId xmlns:a16="http://schemas.microsoft.com/office/drawing/2014/main" id="{A9FEA298-326C-9A42-8B12-AF6A107DB14C}"/>
              </a:ext>
            </a:extLst>
          </p:cNvPr>
          <p:cNvCxnSpPr>
            <a:cxnSpLocks/>
          </p:cNvCxnSpPr>
          <p:nvPr/>
        </p:nvCxnSpPr>
        <p:spPr>
          <a:xfrm flipV="1">
            <a:off x="1261485" y="1257275"/>
            <a:ext cx="1176169" cy="188303"/>
          </a:xfrm>
          <a:prstGeom prst="bentConnector3">
            <a:avLst/>
          </a:prstGeom>
          <a:ln>
            <a:tailEnd type="triangle"/>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7FE71B20-751D-1B4B-B5FA-136B271788D9}"/>
              </a:ext>
            </a:extLst>
          </p:cNvPr>
          <p:cNvPicPr>
            <a:picLocks noChangeAspect="1"/>
          </p:cNvPicPr>
          <p:nvPr/>
        </p:nvPicPr>
        <p:blipFill>
          <a:blip r:embed="rId3"/>
          <a:stretch>
            <a:fillRect/>
          </a:stretch>
        </p:blipFill>
        <p:spPr>
          <a:xfrm>
            <a:off x="2759485" y="3429000"/>
            <a:ext cx="4241800" cy="2070100"/>
          </a:xfrm>
          <a:prstGeom prst="rect">
            <a:avLst/>
          </a:prstGeom>
          <a:ln>
            <a:solidFill>
              <a:schemeClr val="tx1"/>
            </a:solidFill>
          </a:ln>
        </p:spPr>
      </p:pic>
      <p:pic>
        <p:nvPicPr>
          <p:cNvPr id="9" name="Picture 8">
            <a:extLst>
              <a:ext uri="{FF2B5EF4-FFF2-40B4-BE49-F238E27FC236}">
                <a16:creationId xmlns:a16="http://schemas.microsoft.com/office/drawing/2014/main" id="{5E0D10B6-8AA1-C342-8642-754CDB36468F}"/>
              </a:ext>
            </a:extLst>
          </p:cNvPr>
          <p:cNvPicPr>
            <a:picLocks noChangeAspect="1"/>
          </p:cNvPicPr>
          <p:nvPr/>
        </p:nvPicPr>
        <p:blipFill>
          <a:blip r:embed="rId2"/>
          <a:stretch>
            <a:fillRect/>
          </a:stretch>
        </p:blipFill>
        <p:spPr>
          <a:xfrm>
            <a:off x="167119" y="3715674"/>
            <a:ext cx="2006600" cy="1231900"/>
          </a:xfrm>
          <a:prstGeom prst="rect">
            <a:avLst/>
          </a:prstGeom>
        </p:spPr>
      </p:pic>
      <p:cxnSp>
        <p:nvCxnSpPr>
          <p:cNvPr id="11" name="Elbow Connector 10">
            <a:extLst>
              <a:ext uri="{FF2B5EF4-FFF2-40B4-BE49-F238E27FC236}">
                <a16:creationId xmlns:a16="http://schemas.microsoft.com/office/drawing/2014/main" id="{E6549BF4-1417-C940-B32E-F5D6DA87FF3C}"/>
              </a:ext>
            </a:extLst>
          </p:cNvPr>
          <p:cNvCxnSpPr>
            <a:cxnSpLocks/>
          </p:cNvCxnSpPr>
          <p:nvPr/>
        </p:nvCxnSpPr>
        <p:spPr>
          <a:xfrm flipV="1">
            <a:off x="1484481" y="4292278"/>
            <a:ext cx="1176169" cy="188303"/>
          </a:xfrm>
          <a:prstGeom prst="bentConnector3">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5338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C822-D27F-894A-9323-353E63871CB9}"/>
              </a:ext>
            </a:extLst>
          </p:cNvPr>
          <p:cNvSpPr>
            <a:spLocks noGrp="1"/>
          </p:cNvSpPr>
          <p:nvPr>
            <p:ph type="title"/>
          </p:nvPr>
        </p:nvSpPr>
        <p:spPr/>
        <p:txBody>
          <a:bodyPr/>
          <a:lstStyle/>
          <a:p>
            <a:r>
              <a:rPr lang="en-US" dirty="0"/>
              <a:t>Type Node</a:t>
            </a:r>
          </a:p>
        </p:txBody>
      </p:sp>
      <p:sp>
        <p:nvSpPr>
          <p:cNvPr id="3" name="Slide Number Placeholder 2">
            <a:extLst>
              <a:ext uri="{FF2B5EF4-FFF2-40B4-BE49-F238E27FC236}">
                <a16:creationId xmlns:a16="http://schemas.microsoft.com/office/drawing/2014/main" id="{28BB1587-E843-7347-83C3-2FFDF3C9A345}"/>
              </a:ext>
            </a:extLst>
          </p:cNvPr>
          <p:cNvSpPr>
            <a:spLocks noGrp="1"/>
          </p:cNvSpPr>
          <p:nvPr>
            <p:ph type="sldNum" sz="quarter" idx="10"/>
          </p:nvPr>
        </p:nvSpPr>
        <p:spPr/>
        <p:txBody>
          <a:bodyPr/>
          <a:lstStyle/>
          <a:p>
            <a:fld id="{D0BE6F14-FF48-0F4F-A8AA-2E3F25371E4A}" type="slidenum">
              <a:rPr lang="en-US" noProof="0" smtClean="0"/>
              <a:pPr/>
              <a:t>9</a:t>
            </a:fld>
            <a:endParaRPr lang="en-US" noProof="0"/>
          </a:p>
        </p:txBody>
      </p:sp>
      <p:sp>
        <p:nvSpPr>
          <p:cNvPr id="4" name="Text Placeholder 3">
            <a:extLst>
              <a:ext uri="{FF2B5EF4-FFF2-40B4-BE49-F238E27FC236}">
                <a16:creationId xmlns:a16="http://schemas.microsoft.com/office/drawing/2014/main" id="{1975CDD1-FE99-9C4D-9CC8-7C0946DCCEEC}"/>
              </a:ext>
            </a:extLst>
          </p:cNvPr>
          <p:cNvSpPr>
            <a:spLocks noGrp="1"/>
          </p:cNvSpPr>
          <p:nvPr>
            <p:ph type="body" sz="quarter" idx="12"/>
          </p:nvPr>
        </p:nvSpPr>
        <p:spPr/>
        <p:txBody>
          <a:bodyPr/>
          <a:lstStyle/>
          <a:p>
            <a:r>
              <a:rPr lang="en-SG" dirty="0"/>
              <a:t>Field properties can be specified Type node.</a:t>
            </a:r>
          </a:p>
          <a:p>
            <a:pPr marL="573612" lvl="1" indent="-342900" fontAlgn="base">
              <a:spcBef>
                <a:spcPts val="0"/>
              </a:spcBef>
              <a:buFont typeface="Arial" panose="020B0604020202020204" pitchFamily="34" charset="0"/>
              <a:buChar char="•"/>
            </a:pPr>
            <a:r>
              <a:rPr lang="en-SG" dirty="0"/>
              <a:t>Specifying a usage type, such as range, set, ordered set, or flag, for each field in your dataset. </a:t>
            </a:r>
          </a:p>
          <a:p>
            <a:pPr marL="573612" lvl="1" indent="-342900" fontAlgn="base">
              <a:spcBef>
                <a:spcPts val="0"/>
              </a:spcBef>
              <a:buFont typeface="Arial" panose="020B0604020202020204" pitchFamily="34" charset="0"/>
              <a:buChar char="•"/>
            </a:pPr>
            <a:r>
              <a:rPr lang="en-SG" dirty="0"/>
              <a:t>Setting options for handling missing values and system nulls. </a:t>
            </a:r>
          </a:p>
          <a:p>
            <a:pPr marL="573612" lvl="1" indent="-342900" fontAlgn="base">
              <a:spcBef>
                <a:spcPts val="0"/>
              </a:spcBef>
              <a:buFont typeface="Arial" panose="020B0604020202020204" pitchFamily="34" charset="0"/>
              <a:buChar char="•"/>
            </a:pPr>
            <a:r>
              <a:rPr lang="en-SG" dirty="0"/>
              <a:t>Setting the role of a field for </a:t>
            </a:r>
            <a:r>
              <a:rPr lang="en-SG" dirty="0" err="1"/>
              <a:t>modeling</a:t>
            </a:r>
            <a:r>
              <a:rPr lang="en-SG" dirty="0"/>
              <a:t> purposes. </a:t>
            </a:r>
          </a:p>
          <a:p>
            <a:pPr marL="573612" lvl="1" indent="-342900" fontAlgn="base">
              <a:spcBef>
                <a:spcPts val="0"/>
              </a:spcBef>
              <a:buFont typeface="Arial" panose="020B0604020202020204" pitchFamily="34" charset="0"/>
              <a:buChar char="•"/>
            </a:pPr>
            <a:r>
              <a:rPr lang="en-SG" dirty="0"/>
              <a:t>Specifying values for a field as well as options used to automatically read values from the dataset. </a:t>
            </a:r>
          </a:p>
          <a:p>
            <a:pPr marL="573612" lvl="1" indent="-342900" fontAlgn="base">
              <a:spcBef>
                <a:spcPts val="0"/>
              </a:spcBef>
              <a:buFont typeface="Arial" panose="020B0604020202020204" pitchFamily="34" charset="0"/>
              <a:buChar char="•"/>
            </a:pPr>
            <a:r>
              <a:rPr lang="en-SG" dirty="0"/>
              <a:t>Specifying field and value labels.</a:t>
            </a:r>
          </a:p>
          <a:p>
            <a:r>
              <a:rPr lang="en-SG" dirty="0"/>
              <a:t> </a:t>
            </a:r>
          </a:p>
          <a:p>
            <a:r>
              <a:rPr lang="en-US" dirty="0"/>
              <a:t>Measurement Level Definition </a:t>
            </a:r>
          </a:p>
          <a:p>
            <a:endParaRPr lang="en-US" dirty="0"/>
          </a:p>
        </p:txBody>
      </p:sp>
      <p:sp>
        <p:nvSpPr>
          <p:cNvPr id="5" name="Title 1">
            <a:extLst>
              <a:ext uri="{FF2B5EF4-FFF2-40B4-BE49-F238E27FC236}">
                <a16:creationId xmlns:a16="http://schemas.microsoft.com/office/drawing/2014/main" id="{613E96FA-1FD3-E745-9F1D-97DF0A91682C}"/>
              </a:ext>
            </a:extLst>
          </p:cNvPr>
          <p:cNvSpPr txBox="1">
            <a:spLocks/>
          </p:cNvSpPr>
          <p:nvPr/>
        </p:nvSpPr>
        <p:spPr>
          <a:xfrm>
            <a:off x="304800" y="1580657"/>
            <a:ext cx="11582400" cy="66751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endParaRPr lang="en-US" dirty="0"/>
          </a:p>
        </p:txBody>
      </p:sp>
      <p:graphicFrame>
        <p:nvGraphicFramePr>
          <p:cNvPr id="6" name="Table 6">
            <a:extLst>
              <a:ext uri="{FF2B5EF4-FFF2-40B4-BE49-F238E27FC236}">
                <a16:creationId xmlns:a16="http://schemas.microsoft.com/office/drawing/2014/main" id="{1ABD6720-0ECB-4D43-86EB-204BD3609F66}"/>
              </a:ext>
            </a:extLst>
          </p:cNvPr>
          <p:cNvGraphicFramePr>
            <a:graphicFrameLocks noGrp="1"/>
          </p:cNvGraphicFramePr>
          <p:nvPr>
            <p:extLst>
              <p:ext uri="{D42A27DB-BD31-4B8C-83A1-F6EECF244321}">
                <p14:modId xmlns:p14="http://schemas.microsoft.com/office/powerpoint/2010/main" val="2980147883"/>
              </p:ext>
            </p:extLst>
          </p:nvPr>
        </p:nvGraphicFramePr>
        <p:xfrm>
          <a:off x="304800" y="3974509"/>
          <a:ext cx="11582400" cy="1854200"/>
        </p:xfrm>
        <a:graphic>
          <a:graphicData uri="http://schemas.openxmlformats.org/drawingml/2006/table">
            <a:tbl>
              <a:tblPr firstRow="1" bandRow="1">
                <a:tableStyleId>{5940675A-B579-460E-94D1-54222C63F5DA}</a:tableStyleId>
              </a:tblPr>
              <a:tblGrid>
                <a:gridCol w="2479343">
                  <a:extLst>
                    <a:ext uri="{9D8B030D-6E8A-4147-A177-3AD203B41FA5}">
                      <a16:colId xmlns:a16="http://schemas.microsoft.com/office/drawing/2014/main" val="2222352819"/>
                    </a:ext>
                  </a:extLst>
                </a:gridCol>
                <a:gridCol w="9103057">
                  <a:extLst>
                    <a:ext uri="{9D8B030D-6E8A-4147-A177-3AD203B41FA5}">
                      <a16:colId xmlns:a16="http://schemas.microsoft.com/office/drawing/2014/main" val="1656654081"/>
                    </a:ext>
                  </a:extLst>
                </a:gridCol>
              </a:tblGrid>
              <a:tr h="370840">
                <a:tc>
                  <a:txBody>
                    <a:bodyPr/>
                    <a:lstStyle/>
                    <a:p>
                      <a:r>
                        <a:rPr lang="en-US" sz="1200" dirty="0"/>
                        <a:t>Continuous</a:t>
                      </a:r>
                    </a:p>
                  </a:txBody>
                  <a:tcPr/>
                </a:tc>
                <a:tc>
                  <a:txBody>
                    <a:bodyPr/>
                    <a:lstStyle/>
                    <a:p>
                      <a:r>
                        <a:rPr lang="en-US" sz="1200" dirty="0"/>
                        <a:t>Used to describe numeric values. A continuous value may be an integer, real number or data/time.</a:t>
                      </a:r>
                    </a:p>
                  </a:txBody>
                  <a:tcPr/>
                </a:tc>
                <a:extLst>
                  <a:ext uri="{0D108BD9-81ED-4DB2-BD59-A6C34878D82A}">
                    <a16:rowId xmlns:a16="http://schemas.microsoft.com/office/drawing/2014/main" val="3377189796"/>
                  </a:ext>
                </a:extLst>
              </a:tr>
              <a:tr h="370840">
                <a:tc>
                  <a:txBody>
                    <a:bodyPr/>
                    <a:lstStyle/>
                    <a:p>
                      <a:r>
                        <a:rPr lang="en-US" sz="1200" dirty="0"/>
                        <a:t>Categorical</a:t>
                      </a:r>
                    </a:p>
                  </a:txBody>
                  <a:tcPr/>
                </a:tc>
                <a:tc>
                  <a:txBody>
                    <a:bodyPr/>
                    <a:lstStyle/>
                    <a:p>
                      <a:r>
                        <a:rPr lang="en-US" sz="1200" dirty="0"/>
                        <a:t>Used for string values when an exact number of distinct values is unknown</a:t>
                      </a:r>
                    </a:p>
                  </a:txBody>
                  <a:tcPr/>
                </a:tc>
                <a:extLst>
                  <a:ext uri="{0D108BD9-81ED-4DB2-BD59-A6C34878D82A}">
                    <a16:rowId xmlns:a16="http://schemas.microsoft.com/office/drawing/2014/main" val="2775742737"/>
                  </a:ext>
                </a:extLst>
              </a:tr>
              <a:tr h="370840">
                <a:tc>
                  <a:txBody>
                    <a:bodyPr/>
                    <a:lstStyle/>
                    <a:p>
                      <a:r>
                        <a:rPr lang="en-US" sz="1200" dirty="0"/>
                        <a:t>Flag</a:t>
                      </a:r>
                    </a:p>
                  </a:txBody>
                  <a:tcPr/>
                </a:tc>
                <a:tc>
                  <a:txBody>
                    <a:bodyPr/>
                    <a:lstStyle/>
                    <a:p>
                      <a:r>
                        <a:rPr lang="en-US" sz="1200" dirty="0"/>
                        <a:t>Used for data with two distinct values such as Yes/No or 1/2</a:t>
                      </a:r>
                    </a:p>
                  </a:txBody>
                  <a:tcPr/>
                </a:tc>
                <a:extLst>
                  <a:ext uri="{0D108BD9-81ED-4DB2-BD59-A6C34878D82A}">
                    <a16:rowId xmlns:a16="http://schemas.microsoft.com/office/drawing/2014/main" val="3248213696"/>
                  </a:ext>
                </a:extLst>
              </a:tr>
              <a:tr h="370840">
                <a:tc>
                  <a:txBody>
                    <a:bodyPr/>
                    <a:lstStyle/>
                    <a:p>
                      <a:r>
                        <a:rPr lang="en-US" sz="1200" dirty="0"/>
                        <a:t>Nominal</a:t>
                      </a:r>
                    </a:p>
                  </a:txBody>
                  <a:tcPr/>
                </a:tc>
                <a:tc>
                  <a:txBody>
                    <a:bodyPr/>
                    <a:lstStyle/>
                    <a:p>
                      <a:r>
                        <a:rPr lang="en-US" sz="1200" dirty="0"/>
                        <a:t>Used to describe data with multiple distinct values, each treated as a member of a set, such as married, single, divorced. </a:t>
                      </a:r>
                    </a:p>
                  </a:txBody>
                  <a:tcPr/>
                </a:tc>
                <a:extLst>
                  <a:ext uri="{0D108BD9-81ED-4DB2-BD59-A6C34878D82A}">
                    <a16:rowId xmlns:a16="http://schemas.microsoft.com/office/drawing/2014/main" val="910547590"/>
                  </a:ext>
                </a:extLst>
              </a:tr>
              <a:tr h="370840">
                <a:tc>
                  <a:txBody>
                    <a:bodyPr/>
                    <a:lstStyle/>
                    <a:p>
                      <a:r>
                        <a:rPr lang="en-US" sz="1200" dirty="0"/>
                        <a:t>Ordinal</a:t>
                      </a:r>
                    </a:p>
                  </a:txBody>
                  <a:tcPr/>
                </a:tc>
                <a:tc>
                  <a:txBody>
                    <a:bodyPr/>
                    <a:lstStyle/>
                    <a:p>
                      <a:r>
                        <a:rPr lang="en-US" sz="1200" dirty="0"/>
                        <a:t>Used to describe data with multiple distinct values that have an inherent order, such as 1 low, 2 medium  and 3 high. </a:t>
                      </a:r>
                    </a:p>
                  </a:txBody>
                  <a:tcPr/>
                </a:tc>
                <a:extLst>
                  <a:ext uri="{0D108BD9-81ED-4DB2-BD59-A6C34878D82A}">
                    <a16:rowId xmlns:a16="http://schemas.microsoft.com/office/drawing/2014/main" val="2779766343"/>
                  </a:ext>
                </a:extLst>
              </a:tr>
            </a:tbl>
          </a:graphicData>
        </a:graphic>
      </p:graphicFrame>
    </p:spTree>
    <p:extLst>
      <p:ext uri="{BB962C8B-B14F-4D97-AF65-F5344CB8AC3E}">
        <p14:creationId xmlns:p14="http://schemas.microsoft.com/office/powerpoint/2010/main" val="353238032"/>
      </p:ext>
    </p:extLst>
  </p:cSld>
  <p:clrMapOvr>
    <a:masterClrMapping/>
  </p:clrMapOvr>
</p:sld>
</file>

<file path=ppt/theme/theme1.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95000"/>
          </a:schemeClr>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ln>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2.xml><?xml version="1.0" encoding="utf-8"?>
<a:theme xmlns:a="http://schemas.openxmlformats.org/drawingml/2006/main" name="1_IBM_Cloud_Presentation_INTERIM_2017_V01_Plex">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F1C2765-009A-4249-AB0D-41CA8D127B1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18963</TotalTime>
  <Words>8983</Words>
  <Application>Microsoft Macintosh PowerPoint</Application>
  <PresentationFormat>Widescreen</PresentationFormat>
  <Paragraphs>642</Paragraphs>
  <Slides>64</Slides>
  <Notes>26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64</vt:i4>
      </vt:variant>
    </vt:vector>
  </HeadingPairs>
  <TitlesOfParts>
    <vt:vector size="70" baseType="lpstr">
      <vt:lpstr>Arial</vt:lpstr>
      <vt:lpstr>Calibri</vt:lpstr>
      <vt:lpstr>IBM Plex Sans</vt:lpstr>
      <vt:lpstr>inherit</vt:lpstr>
      <vt:lpstr>wht_background_2017</vt:lpstr>
      <vt:lpstr>1_IBM_Cloud_Presentation_INTERIM_2017_V01_Plex</vt:lpstr>
      <vt:lpstr>  IBM Watson Data  Expert Services Learn   Modeler Flow Editor Labs   Watson Studio </vt:lpstr>
      <vt:lpstr>SPSS Visual Model Lab</vt:lpstr>
      <vt:lpstr>CONTENT</vt:lpstr>
      <vt:lpstr> Modeler User Interface</vt:lpstr>
      <vt:lpstr>QUICK EXERCISE</vt:lpstr>
      <vt:lpstr>Reading Data files (double click)</vt:lpstr>
      <vt:lpstr>Reading Data files</vt:lpstr>
      <vt:lpstr>Reading Data files</vt:lpstr>
      <vt:lpstr>Type Node</vt:lpstr>
      <vt:lpstr>PowerPoint Presentation</vt:lpstr>
      <vt:lpstr>QUICK EXERCISE</vt:lpstr>
      <vt:lpstr>Data audit</vt:lpstr>
      <vt:lpstr>Graph</vt:lpstr>
      <vt:lpstr>Outliers and Anomalous Data (Data: Customer_offers.sav)</vt:lpstr>
      <vt:lpstr>PowerPoint Presentation</vt:lpstr>
      <vt:lpstr>The Anomaly Node</vt:lpstr>
      <vt:lpstr>Data Manipulation</vt:lpstr>
      <vt:lpstr>PowerPoint Presentation</vt:lpstr>
      <vt:lpstr>Filter</vt:lpstr>
      <vt:lpstr>Field Reordering</vt:lpstr>
      <vt:lpstr>Derive Node</vt:lpstr>
      <vt:lpstr>Quick exercise (Flag)2 </vt:lpstr>
      <vt:lpstr>Quick Exercise (Nominal) 3</vt:lpstr>
      <vt:lpstr>Quick Exercise (Conditional) 4</vt:lpstr>
      <vt:lpstr>Reclassify Node</vt:lpstr>
      <vt:lpstr>Matrix Node</vt:lpstr>
      <vt:lpstr>Exercise</vt:lpstr>
      <vt:lpstr>Looking for relationships in Data</vt:lpstr>
      <vt:lpstr>Relating two categorical field (Matrix Node) </vt:lpstr>
      <vt:lpstr>Relating two categorical field (Web Node) </vt:lpstr>
      <vt:lpstr>Correlations between Continuous Fields</vt:lpstr>
      <vt:lpstr>Relating continuous data field (Statistic Node) </vt:lpstr>
      <vt:lpstr>Exercise</vt:lpstr>
      <vt:lpstr>Combining Data Files</vt:lpstr>
      <vt:lpstr>Using the Append Node to Combine Data Files</vt:lpstr>
      <vt:lpstr>Quick Exercise</vt:lpstr>
      <vt:lpstr>PowerPoint Presentation</vt:lpstr>
      <vt:lpstr>Quick Exercise</vt:lpstr>
      <vt:lpstr>Merge Node to combine data files</vt:lpstr>
      <vt:lpstr>PowerPoint Presentation</vt:lpstr>
      <vt:lpstr>Exercises</vt:lpstr>
      <vt:lpstr>Aggregating Data</vt:lpstr>
      <vt:lpstr>Summarizing Data Using the Aggregate Node</vt:lpstr>
      <vt:lpstr>PowerPoint Presentation</vt:lpstr>
      <vt:lpstr>Selecting, Sampling and Partitioning Records</vt:lpstr>
      <vt:lpstr>Remove Duplicate records with the Distinct node </vt:lpstr>
      <vt:lpstr>Selecting Records</vt:lpstr>
      <vt:lpstr>Sample Node to Select Records</vt:lpstr>
      <vt:lpstr>Balancing Data</vt:lpstr>
      <vt:lpstr>Partition Node</vt:lpstr>
      <vt:lpstr>Exercise </vt:lpstr>
      <vt:lpstr>Modeling Techniques in Modeler</vt:lpstr>
      <vt:lpstr>PowerPoint Presentation</vt:lpstr>
      <vt:lpstr>Automated Modeling</vt:lpstr>
      <vt:lpstr>Quick Exercise</vt:lpstr>
      <vt:lpstr>Automating Models for Categorical Targets </vt:lpstr>
      <vt:lpstr>More Exercise</vt:lpstr>
      <vt:lpstr>Lab Session – Working with an SPSS Visual Model</vt:lpstr>
      <vt:lpstr>Data audit</vt:lpstr>
      <vt:lpstr>Lab Session – Working with an SPSS Visual Model - continued</vt:lpstr>
      <vt:lpstr>Lab Session – Building the Model to Predict Churn</vt:lpstr>
      <vt:lpstr>Lab Session – Building the Model to Predict Churn Cont.</vt:lpstr>
      <vt:lpstr>Lab Session – Evaluating &amp; Saving the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IBM Watson Data  Expert Services Learn   Modeler Flow Editor Labs   Watson Studio </dc:title>
  <dc:creator>Bill Mathews</dc:creator>
  <cp:lastModifiedBy>Ai Kiar Ang</cp:lastModifiedBy>
  <cp:revision>48</cp:revision>
  <dcterms:created xsi:type="dcterms:W3CDTF">2018-12-06T16:27:50Z</dcterms:created>
  <dcterms:modified xsi:type="dcterms:W3CDTF">2022-05-14T09:55:00Z</dcterms:modified>
</cp:coreProperties>
</file>